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slides/slide4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Default Extension="emf" ContentType="image/x-emf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2"/>
  </p:notesMasterIdLst>
  <p:handoutMasterIdLst>
    <p:handoutMasterId r:id="rId43"/>
  </p:handout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4" r:id="rId9"/>
    <p:sldId id="300" r:id="rId10"/>
    <p:sldId id="265" r:id="rId11"/>
    <p:sldId id="266" r:id="rId12"/>
    <p:sldId id="267" r:id="rId13"/>
    <p:sldId id="268" r:id="rId14"/>
    <p:sldId id="272" r:id="rId15"/>
    <p:sldId id="269" r:id="rId16"/>
    <p:sldId id="270" r:id="rId17"/>
    <p:sldId id="278" r:id="rId18"/>
    <p:sldId id="271" r:id="rId19"/>
    <p:sldId id="273" r:id="rId20"/>
    <p:sldId id="284" r:id="rId21"/>
    <p:sldId id="286" r:id="rId22"/>
    <p:sldId id="274" r:id="rId23"/>
    <p:sldId id="275" r:id="rId24"/>
    <p:sldId id="276" r:id="rId25"/>
    <p:sldId id="277" r:id="rId26"/>
    <p:sldId id="279" r:id="rId27"/>
    <p:sldId id="280" r:id="rId28"/>
    <p:sldId id="281" r:id="rId29"/>
    <p:sldId id="282" r:id="rId30"/>
    <p:sldId id="293" r:id="rId31"/>
    <p:sldId id="291" r:id="rId32"/>
    <p:sldId id="294" r:id="rId33"/>
    <p:sldId id="295" r:id="rId34"/>
    <p:sldId id="296" r:id="rId35"/>
    <p:sldId id="292" r:id="rId36"/>
    <p:sldId id="301" r:id="rId37"/>
    <p:sldId id="302" r:id="rId38"/>
    <p:sldId id="303" r:id="rId39"/>
    <p:sldId id="304" r:id="rId40"/>
    <p:sldId id="305" r:id="rId4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66" d="100"/>
          <a:sy n="66" d="100"/>
        </p:scale>
        <p:origin x="-2850" y="-13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93" d="100"/>
          <a:sy n="93" d="100"/>
        </p:scale>
        <p:origin x="-732" y="-102"/>
      </p:cViewPr>
      <p:guideLst>
        <p:guide orient="horz" pos="2880"/>
        <p:guide pos="2160"/>
      </p:guideLst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FD2F3C-BE3D-43A3-B48B-A67CE5F24618}" type="datetimeFigureOut">
              <a:rPr lang="en-US" smtClean="0"/>
              <a:pPr/>
              <a:t>10/1/2016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F776CF-9977-4B5E-B40F-E2B8130B3B7D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4AFB62-E883-4FEB-AE39-EFF017CCD05C}" type="datetimeFigureOut">
              <a:rPr lang="en-US" smtClean="0"/>
              <a:pPr/>
              <a:t>10/1/2016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1BF622-6FBA-402D-AF58-FA600BD0AECF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188FF-CD1A-4E43-B25A-310A729BB94B}" type="datetimeFigureOut">
              <a:rPr lang="en-US" smtClean="0"/>
              <a:pPr/>
              <a:t>10/1/2016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74673-2B84-45A9-81EA-84C9E708577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188FF-CD1A-4E43-B25A-310A729BB94B}" type="datetimeFigureOut">
              <a:rPr lang="en-US" smtClean="0"/>
              <a:pPr/>
              <a:t>10/1/2016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74673-2B84-45A9-81EA-84C9E708577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188FF-CD1A-4E43-B25A-310A729BB94B}" type="datetimeFigureOut">
              <a:rPr lang="en-US" smtClean="0"/>
              <a:pPr/>
              <a:t>10/1/2016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74673-2B84-45A9-81EA-84C9E708577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noProof="0" dirty="0" smtClean="0"/>
              <a:t>Click to edit Master title style</a:t>
            </a:r>
            <a:endParaRPr lang="sr-Latn-RS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29200"/>
          </a:xfrm>
        </p:spPr>
        <p:txBody>
          <a:bodyPr/>
          <a:lstStyle/>
          <a:p>
            <a:pPr lvl="0"/>
            <a:r>
              <a:rPr lang="sr-Latn-RS" noProof="0" dirty="0" smtClean="0"/>
              <a:t>Click to edit Master text styles</a:t>
            </a:r>
          </a:p>
          <a:p>
            <a:pPr lvl="1"/>
            <a:r>
              <a:rPr lang="sr-Latn-RS" noProof="0" dirty="0" smtClean="0"/>
              <a:t>Second level</a:t>
            </a:r>
          </a:p>
          <a:p>
            <a:pPr lvl="2"/>
            <a:r>
              <a:rPr lang="sr-Latn-RS" noProof="0" dirty="0" smtClean="0"/>
              <a:t>Third level</a:t>
            </a:r>
          </a:p>
          <a:p>
            <a:pPr lvl="3"/>
            <a:r>
              <a:rPr lang="sr-Latn-RS" noProof="0" dirty="0" smtClean="0"/>
              <a:t>Fourth level</a:t>
            </a:r>
          </a:p>
          <a:p>
            <a:pPr lvl="4"/>
            <a:r>
              <a:rPr lang="sr-Latn-RS" noProof="0" dirty="0" smtClean="0"/>
              <a:t>Fifth level</a:t>
            </a:r>
            <a:endParaRPr lang="sr-Latn-RS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188FF-CD1A-4E43-B25A-310A729BB94B}" type="datetimeFigureOut">
              <a:rPr lang="en-US" smtClean="0"/>
              <a:pPr/>
              <a:t>10/1/2016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74673-2B84-45A9-81EA-84C9E708577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188FF-CD1A-4E43-B25A-310A729BB94B}" type="datetimeFigureOut">
              <a:rPr lang="en-US" smtClean="0"/>
              <a:pPr/>
              <a:t>10/1/2016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74673-2B84-45A9-81EA-84C9E708577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188FF-CD1A-4E43-B25A-310A729BB94B}" type="datetimeFigureOut">
              <a:rPr lang="en-US" smtClean="0"/>
              <a:pPr/>
              <a:t>10/1/2016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74673-2B84-45A9-81EA-84C9E708577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188FF-CD1A-4E43-B25A-310A729BB94B}" type="datetimeFigureOut">
              <a:rPr lang="en-US" smtClean="0"/>
              <a:pPr/>
              <a:t>10/1/2016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74673-2B84-45A9-81EA-84C9E708577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188FF-CD1A-4E43-B25A-310A729BB94B}" type="datetimeFigureOut">
              <a:rPr lang="en-US" smtClean="0"/>
              <a:pPr/>
              <a:t>10/1/2016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74673-2B84-45A9-81EA-84C9E708577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188FF-CD1A-4E43-B25A-310A729BB94B}" type="datetimeFigureOut">
              <a:rPr lang="en-US" smtClean="0"/>
              <a:pPr/>
              <a:t>10/1/2016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74673-2B84-45A9-81EA-84C9E708577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188FF-CD1A-4E43-B25A-310A729BB94B}" type="datetimeFigureOut">
              <a:rPr lang="en-US" smtClean="0"/>
              <a:pPr/>
              <a:t>10/1/2016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74673-2B84-45A9-81EA-84C9E708577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188FF-CD1A-4E43-B25A-310A729BB94B}" type="datetimeFigureOut">
              <a:rPr lang="en-US" smtClean="0"/>
              <a:pPr/>
              <a:t>10/1/2016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74673-2B84-45A9-81EA-84C9E708577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CMU Bright" pitchFamily="2" charset="0"/>
                <a:ea typeface="CMU Bright" pitchFamily="2" charset="0"/>
                <a:cs typeface="CMU Bright" pitchFamily="2" charset="0"/>
              </a:defRPr>
            </a:lvl1pPr>
          </a:lstStyle>
          <a:p>
            <a:fld id="{FA8188FF-CD1A-4E43-B25A-310A729BB94B}" type="datetimeFigureOut">
              <a:rPr lang="en-US" smtClean="0"/>
              <a:pPr/>
              <a:t>10/1/2016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CMU Bright" pitchFamily="2" charset="0"/>
                <a:ea typeface="CMU Bright" pitchFamily="2" charset="0"/>
                <a:cs typeface="CMU Bright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CMU Bright" pitchFamily="2" charset="0"/>
                <a:ea typeface="CMU Bright" pitchFamily="2" charset="0"/>
                <a:cs typeface="CMU Bright" pitchFamily="2" charset="0"/>
              </a:defRPr>
            </a:lvl1pPr>
          </a:lstStyle>
          <a:p>
            <a:fld id="{C3F74673-2B84-45A9-81EA-84C9E708577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CMU Serif" pitchFamily="2" charset="0"/>
          <a:ea typeface="CMU Serif" pitchFamily="2" charset="0"/>
          <a:cs typeface="CMU Serif" pitchFamily="2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CMU Serif" pitchFamily="2" charset="0"/>
          <a:ea typeface="CMU Serif" pitchFamily="2" charset="0"/>
          <a:cs typeface="CMU Serif" pitchFamily="2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CMU Serif" pitchFamily="2" charset="0"/>
          <a:ea typeface="CMU Serif" pitchFamily="2" charset="0"/>
          <a:cs typeface="CMU Serif" pitchFamily="2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CMU Serif" pitchFamily="2" charset="0"/>
          <a:ea typeface="CMU Serif" pitchFamily="2" charset="0"/>
          <a:cs typeface="CMU Serif" pitchFamily="2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CMU Serif" pitchFamily="2" charset="0"/>
          <a:ea typeface="CMU Serif" pitchFamily="2" charset="0"/>
          <a:cs typeface="CMU Serif" pitchFamily="2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CMU Serif" pitchFamily="2" charset="0"/>
          <a:ea typeface="CMU Serif" pitchFamily="2" charset="0"/>
          <a:cs typeface="CMU Serif" pitchFamily="2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11" Type="http://schemas.openxmlformats.org/officeDocument/2006/relationships/image" Target="../media/image10.jpeg"/><Relationship Id="rId5" Type="http://schemas.openxmlformats.org/officeDocument/2006/relationships/image" Target="../media/image4.jpeg"/><Relationship Id="rId10" Type="http://schemas.openxmlformats.org/officeDocument/2006/relationships/image" Target="../media/image9.jpeg"/><Relationship Id="rId4" Type="http://schemas.openxmlformats.org/officeDocument/2006/relationships/image" Target="../media/image3.jpeg"/><Relationship Id="rId9" Type="http://schemas.openxmlformats.org/officeDocument/2006/relationships/image" Target="../media/image8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emf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gi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7" Type="http://schemas.openxmlformats.org/officeDocument/2006/relationships/image" Target="../media/image60.emf"/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emf"/><Relationship Id="rId5" Type="http://schemas.openxmlformats.org/officeDocument/2006/relationships/image" Target="../media/image58.emf"/><Relationship Id="rId4" Type="http://schemas.openxmlformats.org/officeDocument/2006/relationships/image" Target="../media/image57.em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Soft computing</a:t>
            </a:r>
            <a:endParaRPr lang="en-US" dirty="0">
              <a:latin typeface="CMU Serif" pitchFamily="2" charset="0"/>
              <a:ea typeface="CMU Serif" pitchFamily="2" charset="0"/>
              <a:cs typeface="CMU Serif" pitchFamily="2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sr-Latn-RS" dirty="0" smtClean="0"/>
              <a:t>dr </a:t>
            </a:r>
            <a:r>
              <a:rPr lang="sr-Latn-RS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Đorđe Obradović</a:t>
            </a:r>
          </a:p>
          <a:p>
            <a:r>
              <a:rPr lang="sr-Latn-RS" dirty="0" smtClean="0"/>
              <a:t>dr</a:t>
            </a:r>
            <a:r>
              <a:rPr lang="sr-Latn-RS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 Vuk Malbaša</a:t>
            </a:r>
            <a:endParaRPr lang="en-US" dirty="0" smtClean="0">
              <a:latin typeface="CMU Serif" pitchFamily="2" charset="0"/>
              <a:ea typeface="CMU Serif" pitchFamily="2" charset="0"/>
              <a:cs typeface="CMU Serif" pitchFamily="2" charset="0"/>
            </a:endParaRPr>
          </a:p>
          <a:p>
            <a:r>
              <a:rPr lang="en-US" dirty="0" smtClean="0"/>
              <a:t>#</a:t>
            </a:r>
            <a:r>
              <a:rPr lang="sr-Latn-RS" dirty="0" smtClean="0"/>
              <a:t>4</a:t>
            </a:r>
            <a:endParaRPr lang="sr-Latn-RS" dirty="0">
              <a:latin typeface="CMU Serif" pitchFamily="2" charset="0"/>
              <a:ea typeface="CMU Serif" pitchFamily="2" charset="0"/>
              <a:cs typeface="CMU Serif" pitchFamily="2" charset="0"/>
            </a:endParaRP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266700" y="609600"/>
            <a:ext cx="8610600" cy="53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sr-Latn-RS" sz="2000" dirty="0" smtClean="0">
                <a:solidFill>
                  <a:schemeClr val="tx1">
                    <a:tint val="75000"/>
                  </a:schemeClr>
                </a:solidFill>
                <a:latin typeface="CMU Serif" pitchFamily="2" charset="0"/>
                <a:ea typeface="CMU Serif" pitchFamily="2" charset="0"/>
                <a:cs typeface="CMU Serif" pitchFamily="2" charset="0"/>
              </a:rPr>
              <a:t>Katedra za informatiku, Fakultet tehničkih nauka Novi Sad</a:t>
            </a:r>
            <a:endParaRPr kumimoji="0" lang="sr-Latn-RS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CMU Serif" pitchFamily="2" charset="0"/>
              <a:ea typeface="CMU Serif" pitchFamily="2" charset="0"/>
              <a:cs typeface="CMU Serif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Digitalna reprezentacija slike</a:t>
            </a:r>
            <a:endParaRPr lang="sr-Latn-RS" dirty="0"/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6400800" y="6172200"/>
            <a:ext cx="1828800" cy="457200"/>
          </a:xfrm>
          <a:prstGeom prst="rect">
            <a:avLst/>
          </a:prstGeom>
        </p:spPr>
        <p:txBody>
          <a:bodyPr/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sr-Latn-R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MU Serif" pitchFamily="2" charset="0"/>
                <a:ea typeface="CMU Serif" pitchFamily="2" charset="0"/>
                <a:cs typeface="CMU Serif" pitchFamily="2" charset="0"/>
              </a:rPr>
              <a:t>Raster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MU Serif" pitchFamily="2" charset="0"/>
              <a:ea typeface="CMU Serif" pitchFamily="2" charset="0"/>
              <a:cs typeface="CMU Serif" pitchFamily="2" charset="0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14400" y="1752600"/>
            <a:ext cx="4953000" cy="49158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Oval 6"/>
          <p:cNvSpPr/>
          <p:nvPr/>
        </p:nvSpPr>
        <p:spPr>
          <a:xfrm>
            <a:off x="3101790" y="2752165"/>
            <a:ext cx="228600" cy="2286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3101790" y="3056965"/>
            <a:ext cx="228600" cy="2286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2819400" y="3352800"/>
            <a:ext cx="228600" cy="2286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3124200" y="3352800"/>
            <a:ext cx="228600" cy="2286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3402105" y="3343835"/>
            <a:ext cx="228600" cy="2286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2819400" y="3657600"/>
            <a:ext cx="228600" cy="2286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3124200" y="3657600"/>
            <a:ext cx="228600" cy="2286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3402105" y="3648635"/>
            <a:ext cx="228600" cy="2286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2819400" y="3944470"/>
            <a:ext cx="228600" cy="2286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3124200" y="3944470"/>
            <a:ext cx="228600" cy="2286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3402105" y="3935505"/>
            <a:ext cx="228600" cy="2286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2819400" y="4249270"/>
            <a:ext cx="228600" cy="2286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3124200" y="4249270"/>
            <a:ext cx="228600" cy="2286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3402105" y="4240305"/>
            <a:ext cx="228600" cy="2286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2819400" y="4531660"/>
            <a:ext cx="228600" cy="2286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3124200" y="4531660"/>
            <a:ext cx="228600" cy="2286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3402105" y="4522695"/>
            <a:ext cx="228600" cy="2286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2819400" y="4840940"/>
            <a:ext cx="228600" cy="2286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3124200" y="4840940"/>
            <a:ext cx="228600" cy="2286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3402105" y="4831975"/>
            <a:ext cx="228600" cy="2286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2841810" y="5127810"/>
            <a:ext cx="228600" cy="2286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3146610" y="5127810"/>
            <a:ext cx="228600" cy="2286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3424515" y="5118845"/>
            <a:ext cx="228600" cy="2286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2514600" y="4836460"/>
            <a:ext cx="228600" cy="2286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3693460" y="4836460"/>
            <a:ext cx="228600" cy="2286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3715870" y="5123330"/>
            <a:ext cx="228600" cy="2286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2514595" y="5114370"/>
            <a:ext cx="228600" cy="2286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2841815" y="5423640"/>
            <a:ext cx="228600" cy="2286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3146615" y="5423640"/>
            <a:ext cx="228600" cy="228600"/>
          </a:xfrm>
          <a:prstGeom prst="ellipse">
            <a:avLst/>
          </a:prstGeom>
          <a:solidFill>
            <a:srgbClr val="744D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3424520" y="5414675"/>
            <a:ext cx="228600" cy="2286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3715875" y="5419160"/>
            <a:ext cx="228600" cy="2286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2514600" y="5410200"/>
            <a:ext cx="228600" cy="2286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3989295" y="5410200"/>
            <a:ext cx="228600" cy="2286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2214280" y="5414680"/>
            <a:ext cx="228600" cy="2286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3124200" y="5715000"/>
            <a:ext cx="228600" cy="228600"/>
          </a:xfrm>
          <a:prstGeom prst="ellipse">
            <a:avLst/>
          </a:prstGeom>
          <a:solidFill>
            <a:srgbClr val="744D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7091085" y="2684930"/>
            <a:ext cx="228600" cy="2286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7091085" y="2989730"/>
            <a:ext cx="228600" cy="2286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6808695" y="3285565"/>
            <a:ext cx="228600" cy="2286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7113495" y="3285565"/>
            <a:ext cx="228600" cy="2286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7391400" y="3276600"/>
            <a:ext cx="228600" cy="2286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6808695" y="3590365"/>
            <a:ext cx="228600" cy="2286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7113495" y="3590365"/>
            <a:ext cx="228600" cy="2286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7391400" y="3581400"/>
            <a:ext cx="228600" cy="2286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6808695" y="3877235"/>
            <a:ext cx="228600" cy="2286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7113495" y="3877235"/>
            <a:ext cx="228600" cy="2286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7391400" y="3868270"/>
            <a:ext cx="228600" cy="2286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6808695" y="4182035"/>
            <a:ext cx="228600" cy="2286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7113495" y="4182035"/>
            <a:ext cx="228600" cy="2286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7391400" y="4173070"/>
            <a:ext cx="228600" cy="2286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6808695" y="4464425"/>
            <a:ext cx="228600" cy="2286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7113495" y="4464425"/>
            <a:ext cx="228600" cy="2286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7391400" y="4455460"/>
            <a:ext cx="228600" cy="2286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>
          <a:xfrm>
            <a:off x="6808695" y="4773705"/>
            <a:ext cx="228600" cy="2286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/>
        </p:nvSpPr>
        <p:spPr>
          <a:xfrm>
            <a:off x="7113495" y="4773705"/>
            <a:ext cx="228600" cy="2286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/>
        </p:nvSpPr>
        <p:spPr>
          <a:xfrm>
            <a:off x="7391400" y="4764740"/>
            <a:ext cx="228600" cy="2286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/>
          <p:cNvSpPr/>
          <p:nvPr/>
        </p:nvSpPr>
        <p:spPr>
          <a:xfrm>
            <a:off x="6831105" y="5060575"/>
            <a:ext cx="228600" cy="2286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/>
          <p:cNvSpPr/>
          <p:nvPr/>
        </p:nvSpPr>
        <p:spPr>
          <a:xfrm>
            <a:off x="7135905" y="5060575"/>
            <a:ext cx="228600" cy="2286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/>
          <p:cNvSpPr/>
          <p:nvPr/>
        </p:nvSpPr>
        <p:spPr>
          <a:xfrm>
            <a:off x="7413810" y="5051610"/>
            <a:ext cx="228600" cy="2286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/>
          <p:nvPr/>
        </p:nvSpPr>
        <p:spPr>
          <a:xfrm>
            <a:off x="6503895" y="4769225"/>
            <a:ext cx="228600" cy="2286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/>
          <p:cNvSpPr/>
          <p:nvPr/>
        </p:nvSpPr>
        <p:spPr>
          <a:xfrm>
            <a:off x="7682755" y="4769225"/>
            <a:ext cx="228600" cy="2286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/>
          <p:cNvSpPr/>
          <p:nvPr/>
        </p:nvSpPr>
        <p:spPr>
          <a:xfrm>
            <a:off x="7705165" y="5056095"/>
            <a:ext cx="228600" cy="2286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/>
          <p:cNvSpPr/>
          <p:nvPr/>
        </p:nvSpPr>
        <p:spPr>
          <a:xfrm>
            <a:off x="6503890" y="5047135"/>
            <a:ext cx="228600" cy="2286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/>
          <p:cNvSpPr/>
          <p:nvPr/>
        </p:nvSpPr>
        <p:spPr>
          <a:xfrm>
            <a:off x="6831110" y="5356405"/>
            <a:ext cx="228600" cy="2286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/>
          <p:cNvSpPr/>
          <p:nvPr/>
        </p:nvSpPr>
        <p:spPr>
          <a:xfrm>
            <a:off x="7135910" y="5356405"/>
            <a:ext cx="228600" cy="228600"/>
          </a:xfrm>
          <a:prstGeom prst="ellipse">
            <a:avLst/>
          </a:prstGeom>
          <a:solidFill>
            <a:srgbClr val="744D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/>
          <p:cNvSpPr/>
          <p:nvPr/>
        </p:nvSpPr>
        <p:spPr>
          <a:xfrm>
            <a:off x="7413815" y="5347440"/>
            <a:ext cx="228600" cy="2286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/>
          <p:cNvSpPr/>
          <p:nvPr/>
        </p:nvSpPr>
        <p:spPr>
          <a:xfrm>
            <a:off x="7705170" y="5351925"/>
            <a:ext cx="228600" cy="2286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/>
          <p:cNvSpPr/>
          <p:nvPr/>
        </p:nvSpPr>
        <p:spPr>
          <a:xfrm>
            <a:off x="6503895" y="5342965"/>
            <a:ext cx="228600" cy="2286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/>
          <p:cNvSpPr/>
          <p:nvPr/>
        </p:nvSpPr>
        <p:spPr>
          <a:xfrm>
            <a:off x="7978590" y="5342965"/>
            <a:ext cx="228600" cy="2286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/>
          <p:cNvSpPr/>
          <p:nvPr/>
        </p:nvSpPr>
        <p:spPr>
          <a:xfrm>
            <a:off x="6203575" y="5347445"/>
            <a:ext cx="228600" cy="2286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/>
          <p:cNvSpPr/>
          <p:nvPr/>
        </p:nvSpPr>
        <p:spPr>
          <a:xfrm>
            <a:off x="7113495" y="5647765"/>
            <a:ext cx="228600" cy="228600"/>
          </a:xfrm>
          <a:prstGeom prst="ellipse">
            <a:avLst/>
          </a:prstGeom>
          <a:solidFill>
            <a:srgbClr val="744D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Digitalna reprezentacija slike</a:t>
            </a:r>
            <a:endParaRPr lang="sr-Latn-RS" dirty="0"/>
          </a:p>
        </p:txBody>
      </p:sp>
      <p:pic>
        <p:nvPicPr>
          <p:cNvPr id="7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14400" y="1752600"/>
            <a:ext cx="4953000" cy="49158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8" name="Isosceles Triangle 77"/>
          <p:cNvSpPr/>
          <p:nvPr/>
        </p:nvSpPr>
        <p:spPr>
          <a:xfrm>
            <a:off x="2286000" y="2743200"/>
            <a:ext cx="1905000" cy="2895600"/>
          </a:xfrm>
          <a:prstGeom prst="triangle">
            <a:avLst/>
          </a:prstGeom>
          <a:solidFill>
            <a:srgbClr val="00B050">
              <a:alpha val="7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r-Latn-RS"/>
          </a:p>
        </p:txBody>
      </p:sp>
      <p:sp>
        <p:nvSpPr>
          <p:cNvPr id="79" name="Rectangle 78"/>
          <p:cNvSpPr/>
          <p:nvPr/>
        </p:nvSpPr>
        <p:spPr>
          <a:xfrm>
            <a:off x="3200400" y="5638800"/>
            <a:ext cx="228600" cy="381000"/>
          </a:xfrm>
          <a:prstGeom prst="rect">
            <a:avLst/>
          </a:prstGeom>
          <a:solidFill>
            <a:srgbClr val="744D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r-Latn-RS"/>
          </a:p>
        </p:txBody>
      </p:sp>
      <p:sp>
        <p:nvSpPr>
          <p:cNvPr id="80" name="Isosceles Triangle 79"/>
          <p:cNvSpPr/>
          <p:nvPr/>
        </p:nvSpPr>
        <p:spPr>
          <a:xfrm>
            <a:off x="6553200" y="2667000"/>
            <a:ext cx="1905000" cy="2895600"/>
          </a:xfrm>
          <a:prstGeom prst="triangl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r-Latn-RS"/>
          </a:p>
        </p:txBody>
      </p:sp>
      <p:sp>
        <p:nvSpPr>
          <p:cNvPr id="81" name="Rectangle 80"/>
          <p:cNvSpPr/>
          <p:nvPr/>
        </p:nvSpPr>
        <p:spPr>
          <a:xfrm>
            <a:off x="7467600" y="5562600"/>
            <a:ext cx="228600" cy="381000"/>
          </a:xfrm>
          <a:prstGeom prst="rect">
            <a:avLst/>
          </a:prstGeom>
          <a:solidFill>
            <a:srgbClr val="744D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r-Latn-RS"/>
          </a:p>
        </p:txBody>
      </p:sp>
      <p:sp>
        <p:nvSpPr>
          <p:cNvPr id="82" name="Text Placeholder 3"/>
          <p:cNvSpPr txBox="1">
            <a:spLocks/>
          </p:cNvSpPr>
          <p:nvPr/>
        </p:nvSpPr>
        <p:spPr>
          <a:xfrm>
            <a:off x="6400800" y="6172200"/>
            <a:ext cx="2286000" cy="457200"/>
          </a:xfrm>
          <a:prstGeom prst="rect">
            <a:avLst/>
          </a:prstGeom>
        </p:spPr>
        <p:txBody>
          <a:bodyPr/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sr-Latn-RS" sz="3200" b="0" i="0" u="none" strike="noStrike" kern="1200" cap="none" spc="0" normalizeH="0" baseline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MU Serif" pitchFamily="2" charset="0"/>
                <a:ea typeface="CMU Serif" pitchFamily="2" charset="0"/>
                <a:cs typeface="CMU Serif" pitchFamily="2" charset="0"/>
              </a:rPr>
              <a:t>Vektorski</a:t>
            </a:r>
            <a:endParaRPr kumimoji="0" lang="sr-Latn-RS" sz="3200" b="0" i="0" u="none" strike="noStrike" kern="1200" cap="none" spc="0" normalizeH="0" baseline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MU Serif" pitchFamily="2" charset="0"/>
              <a:ea typeface="CMU Serif" pitchFamily="2" charset="0"/>
              <a:cs typeface="CMU Serif" pitchFamily="2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Digitalna reprezentacija slike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Latn-RS" dirty="0" smtClean="0"/>
              <a:t>Slika je vizualna reprezentacija funkcije dve promenljive </a:t>
            </a:r>
            <a:r>
              <a:rPr lang="sr-Latn-RS" i="1" dirty="0" smtClean="0"/>
              <a:t>f</a:t>
            </a:r>
            <a:r>
              <a:rPr lang="sr-Latn-RS" dirty="0" smtClean="0"/>
              <a:t>(</a:t>
            </a:r>
            <a:r>
              <a:rPr lang="sr-Latn-RS" i="1" dirty="0" smtClean="0"/>
              <a:t>x</a:t>
            </a:r>
            <a:r>
              <a:rPr lang="sr-Latn-RS" dirty="0" smtClean="0"/>
              <a:t>,</a:t>
            </a:r>
            <a:r>
              <a:rPr lang="sr-Latn-RS" i="1" dirty="0" smtClean="0"/>
              <a:t>y</a:t>
            </a:r>
            <a:r>
              <a:rPr lang="sr-Latn-RS" dirty="0" smtClean="0"/>
              <a:t>)</a:t>
            </a:r>
          </a:p>
          <a:p>
            <a:pPr lvl="1"/>
            <a:r>
              <a:rPr lang="sr-Latn-RS" dirty="0" smtClean="0"/>
              <a:t>U prirodi je slika kontinualna funkcija.</a:t>
            </a:r>
          </a:p>
          <a:p>
            <a:r>
              <a:rPr lang="sr-Latn-RS" dirty="0" smtClean="0"/>
              <a:t>Digitalna slika je diskretizovana takod a je funkcija </a:t>
            </a:r>
            <a:r>
              <a:rPr lang="sr-Latn-RS" i="1" dirty="0" smtClean="0"/>
              <a:t>f</a:t>
            </a:r>
            <a:r>
              <a:rPr lang="sr-Latn-RS" dirty="0" smtClean="0"/>
              <a:t> definisana samo za neke </a:t>
            </a:r>
            <a:r>
              <a:rPr lang="sr-Latn-RS" i="1" dirty="0" smtClean="0"/>
              <a:t>x</a:t>
            </a:r>
            <a:r>
              <a:rPr lang="sr-Latn-RS" dirty="0" smtClean="0"/>
              <a:t> i </a:t>
            </a:r>
            <a:r>
              <a:rPr lang="sr-Latn-RS" i="1" dirty="0" smtClean="0"/>
              <a:t>y</a:t>
            </a:r>
            <a:r>
              <a:rPr lang="sr-Latn-RS" dirty="0" smtClean="0"/>
              <a:t>.</a:t>
            </a:r>
          </a:p>
          <a:p>
            <a:pPr lvl="1"/>
            <a:r>
              <a:rPr lang="sr-Latn-RS" dirty="0" smtClean="0"/>
              <a:t>Kvalitet slike zavisi od diskretizacije.</a:t>
            </a:r>
          </a:p>
          <a:p>
            <a:r>
              <a:rPr lang="sr-Latn-RS" dirty="0" smtClean="0"/>
              <a:t>Svaki element slike se zove pixel.</a:t>
            </a:r>
          </a:p>
          <a:p>
            <a:r>
              <a:rPr lang="sr-Latn-RS" dirty="0" smtClean="0"/>
              <a:t>Svaka komponenta boje se zapisuje u svoj kanal</a:t>
            </a:r>
            <a:r>
              <a:rPr lang="en-US" dirty="0" smtClean="0"/>
              <a:t>.</a:t>
            </a:r>
            <a:endParaRPr lang="sr-Latn-R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Komponente boje digitalne slike</a:t>
            </a:r>
            <a:endParaRPr lang="sr-Latn-RS" dirty="0"/>
          </a:p>
        </p:txBody>
      </p:sp>
      <p:pic>
        <p:nvPicPr>
          <p:cNvPr id="2457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0527" y="1828800"/>
            <a:ext cx="9062946" cy="44661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5943600" y="6488668"/>
            <a:ext cx="32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 smtClean="0"/>
              <a:t>Bernd Girod, Gordon Wetzstein</a:t>
            </a:r>
            <a:endParaRPr lang="sr-Latn-R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smtClean="0"/>
              <a:t>Digitalna slika</a:t>
            </a:r>
            <a:endParaRPr lang="sr-Latn-RS"/>
          </a:p>
        </p:txBody>
      </p:sp>
      <p:sp>
        <p:nvSpPr>
          <p:cNvPr id="4" name="Rectangle 3"/>
          <p:cNvSpPr/>
          <p:nvPr/>
        </p:nvSpPr>
        <p:spPr>
          <a:xfrm>
            <a:off x="64997" y="1828800"/>
            <a:ext cx="90140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r-Latn-RS" sz="240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Grayscale: Slika u kojoj je svaki piksel predstavljen nijanom sive.</a:t>
            </a:r>
            <a:endParaRPr lang="sr-Latn-RS" sz="2400">
              <a:latin typeface="CMU Serif" pitchFamily="2" charset="0"/>
              <a:ea typeface="CMU Serif" pitchFamily="2" charset="0"/>
              <a:cs typeface="CMU Serif" pitchFamily="2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81000" y="4960248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sr-Latn-RS" sz="240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Funkcije za konverziju</a:t>
            </a:r>
            <a:endParaRPr lang="sr-Latn-RS" sz="2400">
              <a:latin typeface="CMU Serif" pitchFamily="2" charset="0"/>
              <a:ea typeface="CMU Serif" pitchFamily="2" charset="0"/>
              <a:cs typeface="CMU Serif" pitchFamily="2" charset="0"/>
            </a:endParaRP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2743200"/>
            <a:ext cx="8229600" cy="5514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Rectangle 6"/>
          <p:cNvSpPr/>
          <p:nvPr/>
        </p:nvSpPr>
        <p:spPr>
          <a:xfrm>
            <a:off x="990600" y="5531748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sr-Latn-RS" sz="240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Y = (R+G+B)/3</a:t>
            </a:r>
            <a:endParaRPr lang="sr-Latn-RS" sz="2400">
              <a:latin typeface="CMU Serif" pitchFamily="2" charset="0"/>
              <a:ea typeface="CMU Serif" pitchFamily="2" charset="0"/>
              <a:cs typeface="CMU Serif" pitchFamily="2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990600" y="6103248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sr-Latn-RS" sz="240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Y’ = 0.299R+0.587G+0.114B</a:t>
            </a:r>
            <a:endParaRPr lang="sr-Latn-RS" sz="2400">
              <a:latin typeface="CMU Serif" pitchFamily="2" charset="0"/>
              <a:ea typeface="CMU Serif" pitchFamily="2" charset="0"/>
              <a:cs typeface="CMU Serif" pitchFamily="2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044432" y="3733800"/>
            <a:ext cx="705513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sr-Latn-RS" sz="240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Primer u kojem se sa 256 nijansi sive reprezentuje </a:t>
            </a:r>
            <a:br>
              <a:rPr lang="sr-Latn-RS" sz="2400" smtClean="0">
                <a:latin typeface="CMU Serif" pitchFamily="2" charset="0"/>
                <a:ea typeface="CMU Serif" pitchFamily="2" charset="0"/>
                <a:cs typeface="CMU Serif" pitchFamily="2" charset="0"/>
              </a:rPr>
            </a:br>
            <a:r>
              <a:rPr lang="sr-Latn-RS" sz="240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nivo osvetljenja.</a:t>
            </a:r>
            <a:endParaRPr lang="sr-Latn-RS" sz="2400">
              <a:latin typeface="CMU Serif" pitchFamily="2" charset="0"/>
              <a:ea typeface="CMU Serif" pitchFamily="2" charset="0"/>
              <a:cs typeface="CMU Serif" pitchFamily="2" charset="0"/>
            </a:endParaRPr>
          </a:p>
        </p:txBody>
      </p:sp>
      <p:cxnSp>
        <p:nvCxnSpPr>
          <p:cNvPr id="11" name="Straight Arrow Connector 10"/>
          <p:cNvCxnSpPr>
            <a:stCxn id="12" idx="1"/>
          </p:cNvCxnSpPr>
          <p:nvPr/>
        </p:nvCxnSpPr>
        <p:spPr>
          <a:xfrm flipH="1">
            <a:off x="5181600" y="6257836"/>
            <a:ext cx="1953452" cy="66764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135052" y="5657671"/>
            <a:ext cx="200894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RS" dirty="0" smtClean="0"/>
              <a:t>Sličnija ljudskoj</a:t>
            </a:r>
            <a:br>
              <a:rPr lang="sr-Latn-RS" dirty="0" smtClean="0"/>
            </a:br>
            <a:r>
              <a:rPr lang="sr-Latn-RS" dirty="0" smtClean="0"/>
              <a:t>percepciji značaja</a:t>
            </a:r>
            <a:br>
              <a:rPr lang="sr-Latn-RS" dirty="0" smtClean="0"/>
            </a:br>
            <a:r>
              <a:rPr lang="sr-Latn-RS" dirty="0" smtClean="0"/>
              <a:t>boja kod percepcije</a:t>
            </a:r>
            <a:br>
              <a:rPr lang="sr-Latn-RS" dirty="0" smtClean="0"/>
            </a:br>
            <a:r>
              <a:rPr lang="sr-Latn-RS" dirty="0" smtClean="0"/>
              <a:t>osvetljenosti</a:t>
            </a:r>
            <a:endParaRPr lang="sr-Latn-RS" dirty="0"/>
          </a:p>
        </p:txBody>
      </p:sp>
      <p:sp>
        <p:nvSpPr>
          <p:cNvPr id="14" name="TextBox 13"/>
          <p:cNvSpPr txBox="1"/>
          <p:nvPr/>
        </p:nvSpPr>
        <p:spPr>
          <a:xfrm>
            <a:off x="7162800" y="4724400"/>
            <a:ext cx="13508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RS" dirty="0" smtClean="0"/>
              <a:t>Potpuno fer </a:t>
            </a:r>
            <a:br>
              <a:rPr lang="sr-Latn-RS" dirty="0" smtClean="0"/>
            </a:br>
            <a:r>
              <a:rPr lang="sr-Latn-RS" dirty="0" smtClean="0"/>
              <a:t>konverzija</a:t>
            </a:r>
            <a:endParaRPr lang="sr-Latn-RS" dirty="0"/>
          </a:p>
        </p:txBody>
      </p:sp>
      <p:cxnSp>
        <p:nvCxnSpPr>
          <p:cNvPr id="15" name="Straight Arrow Connector 14"/>
          <p:cNvCxnSpPr/>
          <p:nvPr/>
        </p:nvCxnSpPr>
        <p:spPr>
          <a:xfrm flipH="1">
            <a:off x="3505200" y="5105400"/>
            <a:ext cx="3629852" cy="68580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Različite rezolucije raster slike</a:t>
            </a:r>
            <a:endParaRPr lang="sr-Latn-RS" dirty="0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2900" y="2924175"/>
            <a:ext cx="8458200" cy="248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5943600" y="6488668"/>
            <a:ext cx="32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 smtClean="0"/>
              <a:t>Bernd Girod, Gordon Wetzstein</a:t>
            </a:r>
            <a:endParaRPr lang="sr-Latn-R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 smtClean="0"/>
              <a:t>Matematički model digitalne rasterske slike</a:t>
            </a:r>
            <a:endParaRPr lang="sr-Latn-R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740932"/>
            <a:ext cx="2743200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5" name="Straight Arrow Connector 4"/>
          <p:cNvCxnSpPr/>
          <p:nvPr/>
        </p:nvCxnSpPr>
        <p:spPr>
          <a:xfrm>
            <a:off x="381000" y="1740932"/>
            <a:ext cx="3200400" cy="0"/>
          </a:xfrm>
          <a:prstGeom prst="straightConnector1">
            <a:avLst/>
          </a:prstGeom>
          <a:ln>
            <a:solidFill>
              <a:srgbClr val="6699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>
            <a:off x="457200" y="1512332"/>
            <a:ext cx="0" cy="3124200"/>
          </a:xfrm>
          <a:prstGeom prst="straightConnector1">
            <a:avLst/>
          </a:prstGeom>
          <a:ln>
            <a:solidFill>
              <a:srgbClr val="6699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124200" y="1447800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RS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x</a:t>
            </a:r>
            <a:endParaRPr lang="sr-Latn-RS">
              <a:latin typeface="CMU Serif" pitchFamily="2" charset="0"/>
              <a:ea typeface="CMU Serif" pitchFamily="2" charset="0"/>
              <a:cs typeface="CMU Serif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52400" y="4255532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RS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y</a:t>
            </a:r>
            <a:endParaRPr lang="sr-Latn-RS">
              <a:latin typeface="CMU Serif" pitchFamily="2" charset="0"/>
              <a:ea typeface="CMU Serif" pitchFamily="2" charset="0"/>
              <a:cs typeface="CMU Serif" pitchFamily="2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466120" y="5181600"/>
            <a:ext cx="742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RS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f(x,y)</a:t>
            </a:r>
            <a:endParaRPr lang="sr-Latn-RS">
              <a:latin typeface="CMU Serif" pitchFamily="2" charset="0"/>
              <a:ea typeface="CMU Serif" pitchFamily="2" charset="0"/>
              <a:cs typeface="CMU Serif" pitchFamily="2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25056" y="5511800"/>
            <a:ext cx="1024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RS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f(0,0)=0</a:t>
            </a:r>
            <a:endParaRPr lang="sr-Latn-RS">
              <a:latin typeface="CMU Serif" pitchFamily="2" charset="0"/>
              <a:ea typeface="CMU Serif" pitchFamily="2" charset="0"/>
              <a:cs typeface="CMU Serif" pitchFamily="2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326659" y="5842000"/>
            <a:ext cx="1021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RS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f(7,3)=1</a:t>
            </a:r>
            <a:endParaRPr lang="sr-Latn-RS">
              <a:latin typeface="CMU Serif" pitchFamily="2" charset="0"/>
              <a:ea typeface="CMU Serif" pitchFamily="2" charset="0"/>
              <a:cs typeface="CMU Serif" pitchFamily="2" charset="0"/>
            </a:endParaRPr>
          </a:p>
        </p:txBody>
      </p:sp>
      <p:graphicFrame>
        <p:nvGraphicFramePr>
          <p:cNvPr id="12" name="Table 11"/>
          <p:cNvGraphicFramePr>
            <a:graphicFrameLocks noGrp="1"/>
          </p:cNvGraphicFramePr>
          <p:nvPr/>
        </p:nvGraphicFramePr>
        <p:xfrm>
          <a:off x="5029207" y="3048000"/>
          <a:ext cx="3962394" cy="3657601"/>
        </p:xfrm>
        <a:graphic>
          <a:graphicData uri="http://schemas.openxmlformats.org/drawingml/2006/table">
            <a:tbl>
              <a:tblPr/>
              <a:tblGrid>
                <a:gridCol w="233082"/>
                <a:gridCol w="233082"/>
                <a:gridCol w="233082"/>
                <a:gridCol w="233082"/>
                <a:gridCol w="233082"/>
                <a:gridCol w="233082"/>
                <a:gridCol w="233082"/>
                <a:gridCol w="233082"/>
                <a:gridCol w="233082"/>
                <a:gridCol w="233082"/>
                <a:gridCol w="233082"/>
                <a:gridCol w="233082"/>
                <a:gridCol w="233082"/>
                <a:gridCol w="233082"/>
                <a:gridCol w="233082"/>
                <a:gridCol w="233082"/>
                <a:gridCol w="233082"/>
              </a:tblGrid>
              <a:tr h="21515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</a:tr>
              <a:tr h="21515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515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515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515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515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515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515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515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515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515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515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515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515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515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515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515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1247310" y="6172200"/>
            <a:ext cx="1180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RS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f(7,13)=2</a:t>
            </a:r>
            <a:endParaRPr lang="sr-Latn-RS">
              <a:latin typeface="CMU Serif" pitchFamily="2" charset="0"/>
              <a:ea typeface="CMU Serif" pitchFamily="2" charset="0"/>
              <a:cs typeface="CMU Serif" pitchFamily="2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295400" y="4724400"/>
            <a:ext cx="1083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RS" smtClean="0">
                <a:solidFill>
                  <a:srgbClr val="FF0000"/>
                </a:solidFill>
                <a:latin typeface="CMU Serif" pitchFamily="2" charset="0"/>
                <a:ea typeface="CMU Serif" pitchFamily="2" charset="0"/>
                <a:cs typeface="CMU Serif" pitchFamily="2" charset="0"/>
              </a:rPr>
              <a:t>Funkcija</a:t>
            </a:r>
            <a:endParaRPr lang="sr-Latn-RS">
              <a:solidFill>
                <a:srgbClr val="FF0000"/>
              </a:solidFill>
              <a:latin typeface="CMU Serif" pitchFamily="2" charset="0"/>
              <a:ea typeface="CMU Serif" pitchFamily="2" charset="0"/>
              <a:cs typeface="CMU Serif" pitchFamily="2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935430" y="2438400"/>
            <a:ext cx="2149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RS" dirty="0" smtClean="0">
                <a:solidFill>
                  <a:srgbClr val="FF0000"/>
                </a:solidFill>
                <a:latin typeface="CMU Serif" pitchFamily="2" charset="0"/>
                <a:ea typeface="CMU Serif" pitchFamily="2" charset="0"/>
                <a:cs typeface="CMU Serif" pitchFamily="2" charset="0"/>
              </a:rPr>
              <a:t>Matrica u memoriji</a:t>
            </a:r>
            <a:endParaRPr lang="sr-Latn-RS" dirty="0">
              <a:solidFill>
                <a:srgbClr val="FF0000"/>
              </a:solidFill>
              <a:latin typeface="CMU Serif" pitchFamily="2" charset="0"/>
              <a:ea typeface="CMU Serif" pitchFamily="2" charset="0"/>
              <a:cs typeface="CMU Serif" pitchFamily="2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65196" y="1367970"/>
            <a:ext cx="1728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RS" dirty="0" smtClean="0">
                <a:solidFill>
                  <a:srgbClr val="FF0000"/>
                </a:solidFill>
                <a:latin typeface="CMU Serif" pitchFamily="2" charset="0"/>
                <a:ea typeface="CMU Serif" pitchFamily="2" charset="0"/>
                <a:cs typeface="CMU Serif" pitchFamily="2" charset="0"/>
              </a:rPr>
              <a:t>Scena u prirodi</a:t>
            </a:r>
            <a:endParaRPr lang="sr-Latn-RS" dirty="0">
              <a:solidFill>
                <a:srgbClr val="FF0000"/>
              </a:solidFill>
              <a:latin typeface="CMU Serif" pitchFamily="2" charset="0"/>
              <a:ea typeface="CMU Serif" pitchFamily="2" charset="0"/>
              <a:cs typeface="CMU Serif" pitchFamily="2" charset="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 l="8750" t="8603" r="5833" b="4232"/>
          <a:stretch>
            <a:fillRect/>
          </a:stretch>
        </p:blipFill>
        <p:spPr bwMode="auto">
          <a:xfrm>
            <a:off x="2819400" y="1181100"/>
            <a:ext cx="6248400" cy="3596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 smtClean="0"/>
              <a:t>Matematički model digitalne rasterske slike</a:t>
            </a:r>
            <a:endParaRPr lang="en-US" dirty="0"/>
          </a:p>
        </p:txBody>
      </p:sp>
      <p:pic>
        <p:nvPicPr>
          <p:cNvPr id="1029" name="Picture 5" descr="http://i.ebayimg.com/t/Club-Card-Suit-Symbol-Vinyl-Decal-Sticker-Car-Window-Wall-Printed-/00/s/MTEwNlgxMDI0/z/jyUAAOxycT9R50ls/$T2eC16V!yME9s5qGsiBR50lrf!Mg~~60_35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1450" y="3733800"/>
            <a:ext cx="2647950" cy="2857500"/>
          </a:xfrm>
          <a:prstGeom prst="rect">
            <a:avLst/>
          </a:prstGeom>
          <a:noFill/>
        </p:spPr>
      </p:pic>
      <p:cxnSp>
        <p:nvCxnSpPr>
          <p:cNvPr id="10" name="Straight Arrow Connector 9"/>
          <p:cNvCxnSpPr>
            <a:endCxn id="1027" idx="2"/>
          </p:cNvCxnSpPr>
          <p:nvPr/>
        </p:nvCxnSpPr>
        <p:spPr>
          <a:xfrm flipV="1">
            <a:off x="2286000" y="4777740"/>
            <a:ext cx="3657600" cy="1394460"/>
          </a:xfrm>
          <a:prstGeom prst="straightConnector1">
            <a:avLst/>
          </a:prstGeom>
          <a:ln w="2540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smtClean="0"/>
              <a:t>Reprezentacija</a:t>
            </a:r>
            <a:endParaRPr lang="sr-Latn-R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3962400"/>
          </a:xfrm>
        </p:spPr>
        <p:txBody>
          <a:bodyPr>
            <a:normAutofit/>
          </a:bodyPr>
          <a:lstStyle/>
          <a:p>
            <a:r>
              <a:rPr lang="sr-Latn-RS" sz="2800" smtClean="0"/>
              <a:t>Najčešće se koriste reprezentacije koje svaki piksel opisuju sa</a:t>
            </a:r>
          </a:p>
          <a:p>
            <a:pPr lvl="1"/>
            <a:r>
              <a:rPr lang="sr-Latn-RS" sz="2400" smtClean="0"/>
              <a:t>1 bit, 8 bit, 16 bit, 32 bit Grayscale</a:t>
            </a:r>
          </a:p>
          <a:p>
            <a:pPr lvl="1"/>
            <a:r>
              <a:rPr lang="sr-Latn-RS" sz="2400" smtClean="0"/>
              <a:t>8 bit, RGB, HSB, Floating point Color</a:t>
            </a:r>
          </a:p>
          <a:p>
            <a:r>
              <a:rPr lang="sr-Latn-RS" sz="2800" smtClean="0"/>
              <a:t>Matrice sa vrednostima piksela se u memoriji čuvaju kao nizovi.</a:t>
            </a:r>
          </a:p>
          <a:p>
            <a:endParaRPr lang="sr-Latn-RS"/>
          </a:p>
        </p:txBody>
      </p:sp>
      <p:sp>
        <p:nvSpPr>
          <p:cNvPr id="4" name="Rectangle 3"/>
          <p:cNvSpPr/>
          <p:nvPr/>
        </p:nvSpPr>
        <p:spPr>
          <a:xfrm>
            <a:off x="4866638" y="4800600"/>
            <a:ext cx="39725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r-Latn-RS" smtClean="0">
                <a:latin typeface="Comic Sans MS" pitchFamily="66" charset="0"/>
              </a:rPr>
              <a:t>Matrica se u memoriji čuva kao niz</a:t>
            </a:r>
            <a:endParaRPr lang="sr-Latn-RS">
              <a:latin typeface="Comic Sans MS" pitchFamily="66" charset="0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1742438" y="5105400"/>
          <a:ext cx="1016002" cy="952500"/>
        </p:xfrm>
        <a:graphic>
          <a:graphicData uri="http://schemas.openxmlformats.org/drawingml/2006/table">
            <a:tbl>
              <a:tblPr/>
              <a:tblGrid>
                <a:gridCol w="256374"/>
                <a:gridCol w="189907"/>
                <a:gridCol w="189907"/>
                <a:gridCol w="189907"/>
                <a:gridCol w="189907"/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D9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D9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D9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D9F1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5F1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DD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DD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DD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DDC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5323838" y="5181600"/>
          <a:ext cx="3048000" cy="381000"/>
        </p:xfrm>
        <a:graphic>
          <a:graphicData uri="http://schemas.openxmlformats.org/drawingml/2006/table">
            <a:tbl>
              <a:tblPr/>
              <a:tblGrid>
                <a:gridCol w="190500"/>
                <a:gridCol w="190500"/>
                <a:gridCol w="190500"/>
                <a:gridCol w="190500"/>
                <a:gridCol w="190500"/>
                <a:gridCol w="190500"/>
                <a:gridCol w="190500"/>
                <a:gridCol w="190500"/>
                <a:gridCol w="190500"/>
                <a:gridCol w="190500"/>
                <a:gridCol w="190500"/>
                <a:gridCol w="190500"/>
                <a:gridCol w="190500"/>
                <a:gridCol w="190500"/>
                <a:gridCol w="190500"/>
                <a:gridCol w="190500"/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D9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D9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D9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D9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FF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DD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DD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DD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DD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1209038" y="4419600"/>
            <a:ext cx="186621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r-Latn-RS" smtClean="0">
                <a:latin typeface="Comic Sans MS" pitchFamily="66" charset="0"/>
              </a:rPr>
              <a:t>W – broj kolona</a:t>
            </a:r>
          </a:p>
          <a:p>
            <a:r>
              <a:rPr lang="sr-Latn-RS" smtClean="0">
                <a:latin typeface="Comic Sans MS" pitchFamily="66" charset="0"/>
              </a:rPr>
              <a:t>H – broj vrsta</a:t>
            </a:r>
            <a:endParaRPr lang="sr-Latn-RS"/>
          </a:p>
        </p:txBody>
      </p:sp>
      <p:sp>
        <p:nvSpPr>
          <p:cNvPr id="8" name="Rectangle 7"/>
          <p:cNvSpPr/>
          <p:nvPr/>
        </p:nvSpPr>
        <p:spPr>
          <a:xfrm>
            <a:off x="1361438" y="5486400"/>
            <a:ext cx="5309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r-Latn-RS" smtClean="0">
                <a:latin typeface="Comic Sans MS" pitchFamily="66" charset="0"/>
              </a:rPr>
              <a:t>S =</a:t>
            </a:r>
            <a:endParaRPr lang="sr-Latn-RS"/>
          </a:p>
        </p:txBody>
      </p:sp>
      <p:sp>
        <p:nvSpPr>
          <p:cNvPr id="9" name="Rectangle 8"/>
          <p:cNvSpPr/>
          <p:nvPr/>
        </p:nvSpPr>
        <p:spPr>
          <a:xfrm>
            <a:off x="4561838" y="5257800"/>
            <a:ext cx="7152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r-Latn-RS" smtClean="0">
                <a:latin typeface="Comic Sans MS" pitchFamily="66" charset="0"/>
              </a:rPr>
              <a:t>SN =</a:t>
            </a:r>
            <a:endParaRPr lang="sr-Latn-RS"/>
          </a:p>
        </p:txBody>
      </p:sp>
      <p:sp>
        <p:nvSpPr>
          <p:cNvPr id="10" name="Rectangle 9"/>
          <p:cNvSpPr/>
          <p:nvPr/>
        </p:nvSpPr>
        <p:spPr>
          <a:xfrm>
            <a:off x="3266438" y="6400800"/>
            <a:ext cx="23407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r-Latn-RS" smtClean="0">
                <a:latin typeface="Comic Sans MS" pitchFamily="66" charset="0"/>
              </a:rPr>
              <a:t>S[y,x] = SN[y*W+x]</a:t>
            </a:r>
            <a:endParaRPr lang="sr-Latn-R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 cstate="print"/>
          <a:srcRect t="4431"/>
          <a:stretch>
            <a:fillRect/>
          </a:stretch>
        </p:blipFill>
        <p:spPr bwMode="auto">
          <a:xfrm>
            <a:off x="4572000" y="2696787"/>
            <a:ext cx="4310062" cy="32869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sr-Latn-RS" smtClean="0"/>
              <a:t>Statističke osobine slike</a:t>
            </a:r>
            <a:endParaRPr lang="sr-Latn-R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47875"/>
            <a:ext cx="8229600" cy="5029200"/>
          </a:xfrm>
        </p:spPr>
        <p:txBody>
          <a:bodyPr/>
          <a:lstStyle/>
          <a:p>
            <a:r>
              <a:rPr lang="sr-Latn-RS" dirty="0" smtClean="0"/>
              <a:t>Histogram, min, max, mean, stdev</a:t>
            </a:r>
            <a:endParaRPr lang="sr-Latn-RS" dirty="0"/>
          </a:p>
        </p:txBody>
      </p:sp>
      <p:sp>
        <p:nvSpPr>
          <p:cNvPr id="5" name="Rectangle 4"/>
          <p:cNvSpPr/>
          <p:nvPr/>
        </p:nvSpPr>
        <p:spPr>
          <a:xfrm>
            <a:off x="533400" y="5181600"/>
            <a:ext cx="72390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r-Latn-RS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Histogram  je  grafička </a:t>
            </a:r>
          </a:p>
          <a:p>
            <a:r>
              <a:rPr lang="sr-Latn-RS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reprezentacija količine svakog</a:t>
            </a:r>
          </a:p>
          <a:p>
            <a:r>
              <a:rPr lang="sr-Latn-RS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nivoa sive u slici </a:t>
            </a:r>
          </a:p>
          <a:p>
            <a:endParaRPr lang="sr-Latn-RS" dirty="0" smtClean="0">
              <a:latin typeface="CMU Serif" pitchFamily="2" charset="0"/>
              <a:ea typeface="CMU Serif" pitchFamily="2" charset="0"/>
              <a:cs typeface="CMU Serif" pitchFamily="2" charset="0"/>
            </a:endParaRPr>
          </a:p>
          <a:p>
            <a:r>
              <a:rPr lang="sr-Latn-RS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Min, Max, Mean, Stdev</a:t>
            </a:r>
            <a:endParaRPr lang="sr-Latn-RS" dirty="0">
              <a:latin typeface="CMU Serif" pitchFamily="2" charset="0"/>
              <a:ea typeface="CMU Serif" pitchFamily="2" charset="0"/>
              <a:cs typeface="CMU Serif" pitchFamily="2" charset="0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9600" y="2696787"/>
            <a:ext cx="3141109" cy="2357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Prirodne i veštačke slike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endParaRPr lang="en-US" dirty="0"/>
          </a:p>
        </p:txBody>
      </p:sp>
      <p:grpSp>
        <p:nvGrpSpPr>
          <p:cNvPr id="15" name="Group 14"/>
          <p:cNvGrpSpPr/>
          <p:nvPr/>
        </p:nvGrpSpPr>
        <p:grpSpPr>
          <a:xfrm>
            <a:off x="190500" y="1207395"/>
            <a:ext cx="8763000" cy="5486400"/>
            <a:chOff x="914400" y="1676400"/>
            <a:chExt cx="7189696" cy="4889154"/>
          </a:xfrm>
        </p:grpSpPr>
        <p:pic>
          <p:nvPicPr>
            <p:cNvPr id="5" name="Picture 4" descr="https://lh5.googleusercontent.com/-Yg13MRc1B9o/T5JAOmGTCVI/AAAAAAAbey8/CzGa1X6u-_o/s1189/42nd+Street+Photo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341666" y="3136554"/>
              <a:ext cx="2748980" cy="1828800"/>
            </a:xfrm>
            <a:prstGeom prst="rect">
              <a:avLst/>
            </a:prstGeom>
            <a:noFill/>
          </p:spPr>
        </p:pic>
        <p:pic>
          <p:nvPicPr>
            <p:cNvPr id="6" name="Picture 6" descr="C:\Users\djordje\Pictures\durmitor 2012\izdvojeno\2012-08-18 07.54.27.jp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927846" y="1688754"/>
              <a:ext cx="4368800" cy="3276600"/>
            </a:xfrm>
            <a:prstGeom prst="rect">
              <a:avLst/>
            </a:prstGeom>
            <a:noFill/>
          </p:spPr>
        </p:pic>
        <p:pic>
          <p:nvPicPr>
            <p:cNvPr id="7" name="Picture 2" descr="http://www.mcescher.com/Gallery/recogn-bmp/LW399.jp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347446" y="1688754"/>
              <a:ext cx="1676400" cy="1413832"/>
            </a:xfrm>
            <a:prstGeom prst="rect">
              <a:avLst/>
            </a:prstGeom>
            <a:noFill/>
          </p:spPr>
        </p:pic>
        <p:pic>
          <p:nvPicPr>
            <p:cNvPr id="8" name="Picture 8" descr="http://esamultimedia.esa.int/images/msm_images/01373.jp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914400" y="4996728"/>
              <a:ext cx="1570291" cy="1568825"/>
            </a:xfrm>
            <a:prstGeom prst="rect">
              <a:avLst/>
            </a:prstGeom>
            <a:noFill/>
          </p:spPr>
        </p:pic>
        <p:pic>
          <p:nvPicPr>
            <p:cNvPr id="9" name="Picture 10" descr="http://upload.wikimedia.org/wikipedia/commons/thumb/e/ec/Mona_Lisa,_by_Leonardo_da_Vinci,_from_C2RMF_retouched.jpg/250px-Mona_Lisa,_by_Leonardo_da_Vinci,_from_C2RMF_retouched.jp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7109011" y="1676400"/>
              <a:ext cx="959504" cy="1431580"/>
            </a:xfrm>
            <a:prstGeom prst="rect">
              <a:avLst/>
            </a:prstGeom>
            <a:noFill/>
          </p:spPr>
        </p:pic>
        <p:pic>
          <p:nvPicPr>
            <p:cNvPr id="10" name="Picture 12" descr="Melencolia I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2519081" y="5001214"/>
              <a:ext cx="1237651" cy="1564340"/>
            </a:xfrm>
            <a:prstGeom prst="rect">
              <a:avLst/>
            </a:prstGeom>
            <a:noFill/>
          </p:spPr>
        </p:pic>
        <p:pic>
          <p:nvPicPr>
            <p:cNvPr id="11" name="Picture 14" descr="http://www.bbc.co.uk/history/ancient/romans/images/gal_mosaic_head_medusa.jpg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3796551" y="5014658"/>
              <a:ext cx="2370362" cy="1550895"/>
            </a:xfrm>
            <a:prstGeom prst="rect">
              <a:avLst/>
            </a:prstGeom>
            <a:noFill/>
          </p:spPr>
        </p:pic>
        <p:pic>
          <p:nvPicPr>
            <p:cNvPr id="12" name="Picture 16" descr="http://upload.wikimedia.org/wikipedia/commons/thumb/a/a9/MR_Knee.jpg/230px-MR_Knee.jpg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6176681" y="5014659"/>
              <a:ext cx="533400" cy="533400"/>
            </a:xfrm>
            <a:prstGeom prst="rect">
              <a:avLst/>
            </a:prstGeom>
            <a:noFill/>
          </p:spPr>
        </p:pic>
        <p:pic>
          <p:nvPicPr>
            <p:cNvPr id="13" name="Picture 18" descr="http://www.cedars-sinai.edu/Medical-Professionals/Imaging-Center/Neuroradiology/Images/CT-Brain-9541.jpg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6732496" y="5005694"/>
              <a:ext cx="1371600" cy="1534334"/>
            </a:xfrm>
            <a:prstGeom prst="rect">
              <a:avLst/>
            </a:prstGeom>
            <a:noFill/>
          </p:spPr>
        </p:pic>
        <p:pic>
          <p:nvPicPr>
            <p:cNvPr id="14" name="Picture 20" descr="https://encrypted-tbn3.google.com/images?q=tbn:ANd9GcSqjYm5Ai-2HZ6Genz-GDbd1VCONjKXDBJ95EeLF9goe1gmuqV1sA"/>
            <p:cNvPicPr>
              <a:picLocks noChangeAspect="1" noChangeArrowheads="1"/>
            </p:cNvPicPr>
            <p:nvPr/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6185646" y="5834929"/>
              <a:ext cx="533399" cy="693148"/>
            </a:xfrm>
            <a:prstGeom prst="rect">
              <a:avLst/>
            </a:prstGeom>
            <a:noFill/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 cstate="print"/>
          <a:srcRect l="11230" t="5638" r="8728" b="8595"/>
          <a:stretch>
            <a:fillRect/>
          </a:stretch>
        </p:blipFill>
        <p:spPr bwMode="auto">
          <a:xfrm>
            <a:off x="472966" y="1524000"/>
            <a:ext cx="8198069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sr-Latn-RS" dirty="0" smtClean="0"/>
              <a:t>Statističke osobine slike</a:t>
            </a:r>
            <a:endParaRPr lang="sr-Latn-R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sr-Latn-RS" dirty="0" smtClean="0"/>
              <a:t>Statističke osobine slike</a:t>
            </a:r>
            <a:endParaRPr lang="sr-Latn-RS" dirty="0"/>
          </a:p>
        </p:txBody>
      </p:sp>
      <p:pic>
        <p:nvPicPr>
          <p:cNvPr id="1026" name="Picture 2" descr="http://192.185.119.207/~jonvanbilsenweb/wp-content/uploads/2013/03/histogram-08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19100" y="2362200"/>
            <a:ext cx="8305800" cy="349796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52635" y="3084864"/>
            <a:ext cx="3961869" cy="17150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Primer: Segmentacija</a:t>
            </a:r>
            <a:endParaRPr lang="sr-Latn-R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Latn-RS" dirty="0" smtClean="0"/>
              <a:t>Kako izdvojiti sliku makaza od pozadine?</a:t>
            </a:r>
          </a:p>
          <a:p>
            <a:r>
              <a:rPr lang="sr-Latn-RS" dirty="0" smtClean="0"/>
              <a:t>Naivni pristup, pretvoriti u grayscale i izračunati threshold za binarni oblik.</a:t>
            </a:r>
            <a:endParaRPr lang="sr-Latn-RS" dirty="0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000" y="4671818"/>
            <a:ext cx="2709862" cy="20337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505201" y="4671817"/>
            <a:ext cx="2701481" cy="20274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248400" y="4671818"/>
            <a:ext cx="2701481" cy="20274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smtClean="0"/>
              <a:t>Primer: Segmentacija</a:t>
            </a:r>
            <a:endParaRPr lang="sr-Latn-RS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29200" y="1600200"/>
            <a:ext cx="2743200" cy="15296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35018" y="4343400"/>
            <a:ext cx="2842863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Rectangle 5"/>
          <p:cNvSpPr/>
          <p:nvPr/>
        </p:nvSpPr>
        <p:spPr>
          <a:xfrm>
            <a:off x="4953000" y="2971800"/>
            <a:ext cx="20217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r-Latn-RS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Kako odrediti M?</a:t>
            </a:r>
            <a:endParaRPr lang="sr-Latn-RS">
              <a:latin typeface="CMU Serif" pitchFamily="2" charset="0"/>
              <a:ea typeface="CMU Serif" pitchFamily="2" charset="0"/>
              <a:cs typeface="CMU Serif" pitchFamily="2" charset="0"/>
            </a:endParaRPr>
          </a:p>
        </p:txBody>
      </p:sp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057400" y="1295400"/>
            <a:ext cx="2701481" cy="20274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Rectangle 7"/>
          <p:cNvSpPr/>
          <p:nvPr/>
        </p:nvSpPr>
        <p:spPr>
          <a:xfrm>
            <a:off x="1981200" y="3886200"/>
            <a:ext cx="15776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r-Latn-RS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M = mean(S)</a:t>
            </a:r>
            <a:endParaRPr lang="sr-Latn-RS">
              <a:latin typeface="CMU Serif" pitchFamily="2" charset="0"/>
              <a:ea typeface="CMU Serif" pitchFamily="2" charset="0"/>
              <a:cs typeface="CMU Serif" pitchFamily="2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524000" y="2209800"/>
            <a:ext cx="4940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r-Latn-RS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S=</a:t>
            </a:r>
            <a:endParaRPr lang="sr-Latn-RS">
              <a:latin typeface="CMU Serif" pitchFamily="2" charset="0"/>
              <a:ea typeface="CMU Serif" pitchFamily="2" charset="0"/>
              <a:cs typeface="CMU Serif" pitchFamily="2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990600" y="5257800"/>
            <a:ext cx="5277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r-Latn-RS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B=</a:t>
            </a:r>
            <a:endParaRPr lang="sr-Latn-RS">
              <a:latin typeface="CMU Serif" pitchFamily="2" charset="0"/>
              <a:ea typeface="CMU Serif" pitchFamily="2" charset="0"/>
              <a:cs typeface="CMU Serif" pitchFamily="2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257800" y="3886200"/>
            <a:ext cx="14638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r-Latn-RS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M = otsu(S)</a:t>
            </a:r>
            <a:endParaRPr lang="sr-Latn-RS">
              <a:latin typeface="CMU Serif" pitchFamily="2" charset="0"/>
              <a:ea typeface="CMU Serif" pitchFamily="2" charset="0"/>
              <a:cs typeface="CMU Serif" pitchFamily="2" charset="0"/>
            </a:endParaRPr>
          </a:p>
        </p:txBody>
      </p:sp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495800" y="4343400"/>
            <a:ext cx="2827605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343400" y="4419600"/>
            <a:ext cx="4724400" cy="20451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Primer: Segmentacija</a:t>
            </a:r>
            <a:endParaRPr lang="sr-Latn-R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29200" y="1600200"/>
            <a:ext cx="2743200" cy="15296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Rectangle 4"/>
          <p:cNvSpPr/>
          <p:nvPr/>
        </p:nvSpPr>
        <p:spPr>
          <a:xfrm>
            <a:off x="4953000" y="2971800"/>
            <a:ext cx="20217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r-Latn-RS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Kako odrediti M?</a:t>
            </a:r>
            <a:endParaRPr lang="sr-Latn-RS" dirty="0">
              <a:latin typeface="CMU Serif" pitchFamily="2" charset="0"/>
              <a:ea typeface="CMU Serif" pitchFamily="2" charset="0"/>
              <a:cs typeface="CMU Serif" pitchFamily="2" charset="0"/>
            </a:endParaRPr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057400" y="1295400"/>
            <a:ext cx="2701481" cy="20274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Rectangle 6"/>
          <p:cNvSpPr/>
          <p:nvPr/>
        </p:nvSpPr>
        <p:spPr>
          <a:xfrm>
            <a:off x="1981200" y="3886200"/>
            <a:ext cx="15776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r-Latn-RS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M = mean(S)</a:t>
            </a:r>
            <a:endParaRPr lang="sr-Latn-RS">
              <a:latin typeface="CMU Serif" pitchFamily="2" charset="0"/>
              <a:ea typeface="CMU Serif" pitchFamily="2" charset="0"/>
              <a:cs typeface="CMU Serif" pitchFamily="2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524000" y="2209800"/>
            <a:ext cx="4940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r-Latn-RS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S=</a:t>
            </a:r>
            <a:endParaRPr lang="sr-Latn-RS">
              <a:latin typeface="CMU Serif" pitchFamily="2" charset="0"/>
              <a:ea typeface="CMU Serif" pitchFamily="2" charset="0"/>
              <a:cs typeface="CMU Serif" pitchFamily="2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257800" y="3886200"/>
            <a:ext cx="340349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r-Latn-RS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M = otsu(S)</a:t>
            </a:r>
            <a:r>
              <a:rPr lang="sr-Latn-RS" dirty="0">
                <a:latin typeface="CMU Serif" pitchFamily="2" charset="0"/>
                <a:ea typeface="CMU Serif" pitchFamily="2" charset="0"/>
                <a:cs typeface="CMU Serif" pitchFamily="2" charset="0"/>
              </a:rPr>
              <a:t> </a:t>
            </a:r>
            <a:r>
              <a:rPr lang="en-US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– </a:t>
            </a:r>
            <a:r>
              <a:rPr lang="en-US" dirty="0" err="1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koristimo</a:t>
            </a:r>
            <a:r>
              <a:rPr lang="en-US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 </a:t>
            </a:r>
            <a:r>
              <a:rPr lang="en-US" dirty="0" err="1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znanje</a:t>
            </a:r>
            <a:r>
              <a:rPr lang="en-US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/>
            </a:r>
            <a:br>
              <a:rPr lang="en-US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</a:br>
            <a:r>
              <a:rPr lang="en-US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                      o </a:t>
            </a:r>
            <a:r>
              <a:rPr lang="en-US" dirty="0" err="1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problemu</a:t>
            </a:r>
            <a:endParaRPr lang="sr-Latn-RS" dirty="0" smtClean="0">
              <a:latin typeface="CMU Serif" pitchFamily="2" charset="0"/>
              <a:ea typeface="CMU Serif" pitchFamily="2" charset="0"/>
              <a:cs typeface="CMU Serif" pitchFamily="2" charset="0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52401" y="4276165"/>
            <a:ext cx="5105399" cy="22100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smtClean="0"/>
              <a:t>Primer: Segmentacija</a:t>
            </a:r>
            <a:endParaRPr lang="sr-Latn-RS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29200" y="1600200"/>
            <a:ext cx="2743200" cy="15296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Rectangle 4"/>
          <p:cNvSpPr/>
          <p:nvPr/>
        </p:nvSpPr>
        <p:spPr>
          <a:xfrm>
            <a:off x="4953000" y="2971800"/>
            <a:ext cx="20217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r-Latn-RS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Kako odrediti M?</a:t>
            </a:r>
            <a:endParaRPr lang="sr-Latn-RS">
              <a:latin typeface="CMU Serif" pitchFamily="2" charset="0"/>
              <a:ea typeface="CMU Serif" pitchFamily="2" charset="0"/>
              <a:cs typeface="CMU Serif" pitchFamily="2" charset="0"/>
            </a:endParaRPr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57400" y="1295400"/>
            <a:ext cx="2701481" cy="20274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Rectangle 6"/>
          <p:cNvSpPr/>
          <p:nvPr/>
        </p:nvSpPr>
        <p:spPr>
          <a:xfrm>
            <a:off x="457200" y="3657600"/>
            <a:ext cx="2669320" cy="15850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r-Latn-RS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M = localMean(S)</a:t>
            </a:r>
          </a:p>
          <a:p>
            <a:endParaRPr lang="sr-Latn-RS" sz="400" dirty="0" smtClean="0">
              <a:latin typeface="CMU Serif" pitchFamily="2" charset="0"/>
              <a:ea typeface="CMU Serif" pitchFamily="2" charset="0"/>
              <a:cs typeface="CMU Serif" pitchFamily="2" charset="0"/>
            </a:endParaRPr>
          </a:p>
          <a:p>
            <a:r>
              <a:rPr lang="sr-Latn-RS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Izaberimo threshold</a:t>
            </a:r>
            <a:br>
              <a:rPr lang="sr-Latn-RS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</a:br>
            <a:r>
              <a:rPr lang="sr-Latn-RS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pojedinačno za saki</a:t>
            </a:r>
            <a:br>
              <a:rPr lang="sr-Latn-RS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</a:br>
            <a:r>
              <a:rPr lang="sr-Latn-RS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piksel na osnovu okolnih</a:t>
            </a:r>
            <a:br>
              <a:rPr lang="sr-Latn-RS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</a:br>
            <a:r>
              <a:rPr lang="sr-Latn-RS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vrednosti</a:t>
            </a:r>
            <a:endParaRPr lang="sr-Latn-RS" dirty="0">
              <a:latin typeface="CMU Serif" pitchFamily="2" charset="0"/>
              <a:ea typeface="CMU Serif" pitchFamily="2" charset="0"/>
              <a:cs typeface="CMU Serif" pitchFamily="2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524000" y="2209800"/>
            <a:ext cx="4940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r-Latn-RS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S=</a:t>
            </a:r>
            <a:endParaRPr lang="sr-Latn-RS">
              <a:latin typeface="CMU Serif" pitchFamily="2" charset="0"/>
              <a:ea typeface="CMU Serif" pitchFamily="2" charset="0"/>
              <a:cs typeface="CMU Serif" pitchFamily="2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438400" y="5029200"/>
            <a:ext cx="5277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r-Latn-RS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B=</a:t>
            </a:r>
            <a:endParaRPr lang="sr-Latn-RS">
              <a:latin typeface="CMU Serif" pitchFamily="2" charset="0"/>
              <a:ea typeface="CMU Serif" pitchFamily="2" charset="0"/>
              <a:cs typeface="CMU Serif" pitchFamily="2" charset="0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124199" y="3428999"/>
            <a:ext cx="5883287" cy="34290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Morfološka obrada slike</a:t>
            </a:r>
            <a:endParaRPr lang="sr-Latn-RS" dirty="0"/>
          </a:p>
        </p:txBody>
      </p:sp>
      <p:sp>
        <p:nvSpPr>
          <p:cNvPr id="4" name="Rectangle 3"/>
          <p:cNvSpPr/>
          <p:nvPr/>
        </p:nvSpPr>
        <p:spPr>
          <a:xfrm>
            <a:off x="228600" y="1828800"/>
            <a:ext cx="3373039" cy="42473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r-Latn-RS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Binarne operacije</a:t>
            </a:r>
          </a:p>
          <a:p>
            <a:r>
              <a:rPr lang="sr-Latn-RS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	dilatacija</a:t>
            </a:r>
          </a:p>
          <a:p>
            <a:r>
              <a:rPr lang="sr-Latn-RS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	erozija</a:t>
            </a:r>
          </a:p>
          <a:p>
            <a:endParaRPr lang="sr-Latn-RS" dirty="0" smtClean="0">
              <a:latin typeface="CMU Serif" pitchFamily="2" charset="0"/>
              <a:ea typeface="CMU Serif" pitchFamily="2" charset="0"/>
              <a:cs typeface="CMU Serif" pitchFamily="2" charset="0"/>
            </a:endParaRPr>
          </a:p>
          <a:p>
            <a:endParaRPr lang="sr-Latn-RS" dirty="0" smtClean="0">
              <a:latin typeface="CMU Serif" pitchFamily="2" charset="0"/>
              <a:ea typeface="CMU Serif" pitchFamily="2" charset="0"/>
              <a:cs typeface="CMU Serif" pitchFamily="2" charset="0"/>
            </a:endParaRPr>
          </a:p>
          <a:p>
            <a:r>
              <a:rPr lang="sr-Latn-RS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Operatori za</a:t>
            </a:r>
          </a:p>
          <a:p>
            <a:r>
              <a:rPr lang="sr-Latn-RS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	otvaranje</a:t>
            </a:r>
          </a:p>
          <a:p>
            <a:r>
              <a:rPr lang="sr-Latn-RS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	zatvaranje</a:t>
            </a:r>
          </a:p>
          <a:p>
            <a:r>
              <a:rPr lang="sr-Latn-RS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	detekciju ivica</a:t>
            </a:r>
          </a:p>
          <a:p>
            <a:endParaRPr lang="sr-Latn-RS" dirty="0" smtClean="0">
              <a:latin typeface="CMU Serif" pitchFamily="2" charset="0"/>
              <a:ea typeface="CMU Serif" pitchFamily="2" charset="0"/>
              <a:cs typeface="CMU Serif" pitchFamily="2" charset="0"/>
            </a:endParaRPr>
          </a:p>
          <a:p>
            <a:r>
              <a:rPr lang="sr-Latn-RS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Detekcija jednostavnih oblika</a:t>
            </a:r>
          </a:p>
          <a:p>
            <a:endParaRPr lang="sr-Latn-RS" dirty="0" smtClean="0">
              <a:latin typeface="CMU Serif" pitchFamily="2" charset="0"/>
              <a:ea typeface="CMU Serif" pitchFamily="2" charset="0"/>
              <a:cs typeface="CMU Serif" pitchFamily="2" charset="0"/>
            </a:endParaRPr>
          </a:p>
          <a:p>
            <a:endParaRPr lang="sr-Latn-RS" dirty="0" smtClean="0">
              <a:latin typeface="CMU Serif" pitchFamily="2" charset="0"/>
              <a:ea typeface="CMU Serif" pitchFamily="2" charset="0"/>
              <a:cs typeface="CMU Serif" pitchFamily="2" charset="0"/>
            </a:endParaRPr>
          </a:p>
          <a:p>
            <a:r>
              <a:rPr lang="sr-Latn-RS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Morfološki filteri za “sive” slike </a:t>
            </a:r>
          </a:p>
          <a:p>
            <a:endParaRPr lang="sr-Latn-RS" dirty="0" smtClean="0">
              <a:latin typeface="CMU Serif" pitchFamily="2" charset="0"/>
              <a:ea typeface="CMU Serif" pitchFamily="2" charset="0"/>
              <a:cs typeface="CMU Serif" pitchFamily="2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962400" y="1828800"/>
            <a:ext cx="33570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r-Latn-RS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“Okolina” ili strukturni element</a:t>
            </a:r>
          </a:p>
        </p:txBody>
      </p:sp>
      <p:pic>
        <p:nvPicPr>
          <p:cNvPr id="6" name="Picture 1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53199" y="4648200"/>
            <a:ext cx="2168572" cy="18942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1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14800" y="4648199"/>
            <a:ext cx="2168572" cy="18942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1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105400" y="2362200"/>
            <a:ext cx="2409825" cy="2105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 smtClean="0"/>
              <a:t>Morfološka obrada slike: dilatacija</a:t>
            </a:r>
            <a:endParaRPr lang="sr-Latn-RS" dirty="0"/>
          </a:p>
        </p:txBody>
      </p:sp>
      <p:sp>
        <p:nvSpPr>
          <p:cNvPr id="4" name="Rectangle 3"/>
          <p:cNvSpPr/>
          <p:nvPr/>
        </p:nvSpPr>
        <p:spPr>
          <a:xfrm>
            <a:off x="228600" y="1828800"/>
            <a:ext cx="65532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r-Latn-RS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Logička operacija </a:t>
            </a:r>
            <a:r>
              <a:rPr lang="sr-Latn-RS" dirty="0" smtClean="0">
                <a:solidFill>
                  <a:srgbClr val="FF0000"/>
                </a:solidFill>
                <a:latin typeface="CMU Serif" pitchFamily="2" charset="0"/>
                <a:ea typeface="CMU Serif" pitchFamily="2" charset="0"/>
                <a:cs typeface="CMU Serif" pitchFamily="2" charset="0"/>
              </a:rPr>
              <a:t>OR</a:t>
            </a:r>
            <a:r>
              <a:rPr lang="sr-Latn-RS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 između elemenata neke okoline.</a:t>
            </a:r>
          </a:p>
          <a:p>
            <a:r>
              <a:rPr lang="sr-Latn-RS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Dovoljno je da BAR jedna tačka iz okoline bude crna </a:t>
            </a:r>
            <a:br>
              <a:rPr lang="sr-Latn-RS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</a:br>
            <a:r>
              <a:rPr lang="sr-Latn-RS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	(ili bela) pa da tačka bude crna (ili bela).</a:t>
            </a:r>
          </a:p>
          <a:p>
            <a:r>
              <a:rPr lang="sr-Latn-RS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Količina crnih piksela se povećava i rupe u crnim regionima </a:t>
            </a:r>
            <a:br>
              <a:rPr lang="sr-Latn-RS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</a:br>
            <a:r>
              <a:rPr lang="sr-Latn-RS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	se popunjavaju.</a:t>
            </a:r>
          </a:p>
          <a:p>
            <a:endParaRPr lang="sr-Latn-RS" dirty="0" smtClean="0">
              <a:latin typeface="CMU Serif" pitchFamily="2" charset="0"/>
              <a:ea typeface="CMU Serif" pitchFamily="2" charset="0"/>
              <a:cs typeface="CMU Serif" pitchFamily="2" charset="0"/>
            </a:endParaRPr>
          </a:p>
          <a:p>
            <a:endParaRPr lang="sr-Latn-RS" dirty="0" smtClean="0">
              <a:latin typeface="CMU Serif" pitchFamily="2" charset="0"/>
              <a:ea typeface="CMU Serif" pitchFamily="2" charset="0"/>
              <a:cs typeface="CMU Serif" pitchFamily="2" charset="0"/>
            </a:endParaRPr>
          </a:p>
          <a:p>
            <a:endParaRPr lang="sr-Latn-RS" dirty="0" smtClean="0">
              <a:latin typeface="CMU Serif" pitchFamily="2" charset="0"/>
              <a:ea typeface="CMU Serif" pitchFamily="2" charset="0"/>
              <a:cs typeface="CMU Serif" pitchFamily="2" charset="0"/>
            </a:endParaRPr>
          </a:p>
          <a:p>
            <a:endParaRPr lang="sr-Latn-RS" dirty="0" smtClean="0">
              <a:latin typeface="CMU Serif" pitchFamily="2" charset="0"/>
              <a:ea typeface="CMU Serif" pitchFamily="2" charset="0"/>
              <a:cs typeface="CMU Serif" pitchFamily="2" charset="0"/>
            </a:endParaRPr>
          </a:p>
          <a:p>
            <a:endParaRPr lang="sr-Latn-RS" dirty="0" smtClean="0">
              <a:latin typeface="CMU Serif" pitchFamily="2" charset="0"/>
              <a:ea typeface="CMU Serif" pitchFamily="2" charset="0"/>
              <a:cs typeface="CMU Serif" pitchFamily="2" charset="0"/>
            </a:endParaRPr>
          </a:p>
        </p:txBody>
      </p:sp>
      <p:pic>
        <p:nvPicPr>
          <p:cNvPr id="5" name="Picture 1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629400" y="1219200"/>
            <a:ext cx="2168572" cy="18942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/>
          <a:srcRect l="15131" t="4480" r="16812" b="4480"/>
          <a:stretch>
            <a:fillRect/>
          </a:stretch>
        </p:blipFill>
        <p:spPr bwMode="auto">
          <a:xfrm>
            <a:off x="0" y="3224565"/>
            <a:ext cx="3623666" cy="36334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 cstate="print"/>
          <a:srcRect l="15131" t="4480" r="16812" b="4480"/>
          <a:stretch>
            <a:fillRect/>
          </a:stretch>
        </p:blipFill>
        <p:spPr bwMode="auto">
          <a:xfrm>
            <a:off x="5520245" y="3224577"/>
            <a:ext cx="3623755" cy="36334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smtClean="0"/>
              <a:t>Morfološka obrada slike: erozija</a:t>
            </a:r>
            <a:endParaRPr lang="sr-Latn-RS"/>
          </a:p>
        </p:txBody>
      </p:sp>
      <p:sp>
        <p:nvSpPr>
          <p:cNvPr id="5" name="Rectangle 4"/>
          <p:cNvSpPr/>
          <p:nvPr/>
        </p:nvSpPr>
        <p:spPr>
          <a:xfrm>
            <a:off x="228600" y="1828800"/>
            <a:ext cx="6216766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r-Latn-RS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Logička operacija </a:t>
            </a:r>
            <a:r>
              <a:rPr lang="sr-Latn-RS" smtClean="0">
                <a:solidFill>
                  <a:srgbClr val="FF0000"/>
                </a:solidFill>
                <a:latin typeface="CMU Serif" pitchFamily="2" charset="0"/>
                <a:ea typeface="CMU Serif" pitchFamily="2" charset="0"/>
                <a:cs typeface="CMU Serif" pitchFamily="2" charset="0"/>
              </a:rPr>
              <a:t>AND</a:t>
            </a:r>
            <a:r>
              <a:rPr lang="sr-Latn-RS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 između elemenata neke okoline </a:t>
            </a:r>
          </a:p>
          <a:p>
            <a:r>
              <a:rPr lang="sr-Latn-RS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Potrebno da SVE tačke iz okoline budu crne (ili bele) da bi</a:t>
            </a:r>
            <a:br>
              <a:rPr lang="sr-Latn-RS" smtClean="0">
                <a:latin typeface="CMU Serif" pitchFamily="2" charset="0"/>
                <a:ea typeface="CMU Serif" pitchFamily="2" charset="0"/>
                <a:cs typeface="CMU Serif" pitchFamily="2" charset="0"/>
              </a:rPr>
            </a:br>
            <a:r>
              <a:rPr lang="sr-Latn-RS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	tačka u sredini bila crna (ili bela).</a:t>
            </a:r>
          </a:p>
          <a:p>
            <a:r>
              <a:rPr lang="sr-Latn-RS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Količina crnih piksela se smanjuje mali crni detalji nestaju.</a:t>
            </a:r>
          </a:p>
          <a:p>
            <a:endParaRPr lang="sr-Latn-RS" smtClean="0">
              <a:latin typeface="CMU Serif" pitchFamily="2" charset="0"/>
              <a:ea typeface="CMU Serif" pitchFamily="2" charset="0"/>
              <a:cs typeface="CMU Serif" pitchFamily="2" charset="0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 l="15131" t="4480" r="16812" b="4480"/>
          <a:stretch>
            <a:fillRect/>
          </a:stretch>
        </p:blipFill>
        <p:spPr bwMode="auto">
          <a:xfrm>
            <a:off x="5520354" y="3224577"/>
            <a:ext cx="3623646" cy="36334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3" cstate="print"/>
          <a:srcRect l="15131" t="4480" r="16812" b="4480"/>
          <a:stretch>
            <a:fillRect/>
          </a:stretch>
        </p:blipFill>
        <p:spPr bwMode="auto">
          <a:xfrm>
            <a:off x="0" y="3224555"/>
            <a:ext cx="3623633" cy="36334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Picture 1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629400" y="1216152"/>
            <a:ext cx="2168572" cy="18942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 smtClean="0"/>
              <a:t>Morfološka obrada slike: operatori</a:t>
            </a:r>
            <a:endParaRPr lang="sr-Latn-RS" dirty="0"/>
          </a:p>
        </p:txBody>
      </p:sp>
      <p:sp>
        <p:nvSpPr>
          <p:cNvPr id="5" name="Rectangle 4"/>
          <p:cNvSpPr/>
          <p:nvPr/>
        </p:nvSpPr>
        <p:spPr>
          <a:xfrm>
            <a:off x="228600" y="1828800"/>
            <a:ext cx="4264309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r-Latn-RS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Operatori:</a:t>
            </a:r>
          </a:p>
          <a:p>
            <a:pPr>
              <a:buFont typeface="Arial" pitchFamily="34" charset="0"/>
              <a:buChar char="•"/>
            </a:pPr>
            <a:r>
              <a:rPr lang="sr-Latn-RS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    zatvaranje = erozija + dilatacija</a:t>
            </a:r>
          </a:p>
          <a:p>
            <a:pPr lvl="1"/>
            <a:r>
              <a:rPr lang="sr-Latn-RS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Koristi se za uklanjanje crnog šuma</a:t>
            </a:r>
          </a:p>
          <a:p>
            <a:endParaRPr lang="sr-Latn-RS" dirty="0" smtClean="0">
              <a:latin typeface="CMU Serif" pitchFamily="2" charset="0"/>
              <a:ea typeface="CMU Serif" pitchFamily="2" charset="0"/>
              <a:cs typeface="CMU Serif" pitchFamily="2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2" cstate="print"/>
          <a:srcRect l="15131" t="4480" r="16812" b="4480"/>
          <a:stretch>
            <a:fillRect/>
          </a:stretch>
        </p:blipFill>
        <p:spPr bwMode="auto">
          <a:xfrm>
            <a:off x="0" y="3224581"/>
            <a:ext cx="3623652" cy="36334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" name="Picture 4"/>
          <p:cNvPicPr>
            <a:picLocks noChangeAspect="1" noChangeArrowheads="1"/>
          </p:cNvPicPr>
          <p:nvPr/>
        </p:nvPicPr>
        <p:blipFill>
          <a:blip r:embed="rId3" cstate="print"/>
          <a:srcRect l="15131" t="4480" r="16812" b="4480"/>
          <a:stretch>
            <a:fillRect/>
          </a:stretch>
        </p:blipFill>
        <p:spPr bwMode="auto">
          <a:xfrm>
            <a:off x="5520354" y="3224581"/>
            <a:ext cx="3623646" cy="36334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" name="Picture 1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629400" y="1216152"/>
            <a:ext cx="2168572" cy="18942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Slike: Uvod</a:t>
            </a:r>
            <a:endParaRPr lang="sr-Latn-R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sr-Latn-RS" dirty="0" smtClean="0"/>
              <a:t>Ljudi poseduju izuzetan aparat u čulu vida</a:t>
            </a:r>
          </a:p>
          <a:p>
            <a:pPr lvl="1"/>
            <a:r>
              <a:rPr lang="sr-Latn-RS" dirty="0" smtClean="0"/>
              <a:t>Moguće je snimiti veliki broj podatka brzo</a:t>
            </a:r>
          </a:p>
          <a:p>
            <a:r>
              <a:rPr lang="sr-Latn-RS" dirty="0" smtClean="0"/>
              <a:t>Prirodne scene se mogu vrlo brzo analizirati u mozgu iako su često kompleksne</a:t>
            </a:r>
          </a:p>
          <a:p>
            <a:pPr lvl="1"/>
            <a:r>
              <a:rPr lang="sr-Latn-RS" dirty="0" smtClean="0"/>
              <a:t>Osvetljenje, real-time, šum, ugao posmatranja</a:t>
            </a:r>
          </a:p>
          <a:p>
            <a:r>
              <a:rPr lang="sr-Latn-RS" dirty="0" smtClean="0"/>
              <a:t>Za razumevanje slike čovek koristi iskustvo i znanje, pored fizičkog čula vida</a:t>
            </a:r>
          </a:p>
          <a:p>
            <a:pPr lvl="1"/>
            <a:r>
              <a:rPr lang="sr-Latn-RS" dirty="0" smtClean="0"/>
              <a:t>Koliko su obično veliki objekti koje vidimo? Auto, zgrada, drvo, put -  ova intuicija ne dostaje astronautima u navigaciji</a:t>
            </a:r>
          </a:p>
          <a:p>
            <a:r>
              <a:rPr lang="sr-Latn-RS" dirty="0" smtClean="0"/>
              <a:t>Polje koje se bavi istraživanjem kompjuterskog razumevanja i interpretacije slike se na engleskom zove </a:t>
            </a:r>
            <a:r>
              <a:rPr lang="sr-Latn-RS" i="1" dirty="0" smtClean="0"/>
              <a:t>computer vision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smtClean="0"/>
              <a:t>Morfološka obrada slike: operatori</a:t>
            </a:r>
            <a:endParaRPr lang="sr-Latn-RS"/>
          </a:p>
        </p:txBody>
      </p:sp>
      <p:sp>
        <p:nvSpPr>
          <p:cNvPr id="5" name="Rectangle 4"/>
          <p:cNvSpPr/>
          <p:nvPr/>
        </p:nvSpPr>
        <p:spPr>
          <a:xfrm>
            <a:off x="228600" y="1828800"/>
            <a:ext cx="4408579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r-Latn-RS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Operatori:</a:t>
            </a:r>
          </a:p>
          <a:p>
            <a:pPr>
              <a:buFont typeface="Arial" pitchFamily="34" charset="0"/>
              <a:buChar char="•"/>
            </a:pPr>
            <a:r>
              <a:rPr lang="sr-Latn-RS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    otvaranje = </a:t>
            </a:r>
            <a:r>
              <a:rPr lang="sr-Latn-BA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dilatacija + erozija</a:t>
            </a:r>
          </a:p>
          <a:p>
            <a:pPr lvl="1"/>
            <a:r>
              <a:rPr lang="sr-Latn-BA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Koristi se za uklanjanje belog šuma</a:t>
            </a:r>
          </a:p>
          <a:p>
            <a:pPr lvl="1"/>
            <a:r>
              <a:rPr lang="sr-Latn-BA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Povezivanje bliskih tamnih tačaka</a:t>
            </a:r>
          </a:p>
          <a:p>
            <a:pPr lvl="1"/>
            <a:r>
              <a:rPr lang="sr-Latn-BA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Očuvava crni šum, uklanja beli šum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 l="15131" t="4480" r="16812" b="4480"/>
          <a:stretch>
            <a:fillRect/>
          </a:stretch>
        </p:blipFill>
        <p:spPr bwMode="auto">
          <a:xfrm>
            <a:off x="0" y="3224581"/>
            <a:ext cx="3623652" cy="36334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 cstate="print"/>
          <a:srcRect l="15131" t="4480" r="16812" b="4480"/>
          <a:stretch>
            <a:fillRect/>
          </a:stretch>
        </p:blipFill>
        <p:spPr bwMode="auto">
          <a:xfrm>
            <a:off x="5520354" y="3224581"/>
            <a:ext cx="3623646" cy="36334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1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629400" y="1216152"/>
            <a:ext cx="2168572" cy="18942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29200" y="4114800"/>
            <a:ext cx="2985934" cy="23286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smtClean="0"/>
              <a:t>Morfološka obrada slike: operatori</a:t>
            </a:r>
            <a:endParaRPr lang="sr-Latn-RS"/>
          </a:p>
        </p:txBody>
      </p:sp>
      <p:sp>
        <p:nvSpPr>
          <p:cNvPr id="5" name="Rectangle 4"/>
          <p:cNvSpPr/>
          <p:nvPr/>
        </p:nvSpPr>
        <p:spPr>
          <a:xfrm>
            <a:off x="533400" y="3276600"/>
            <a:ext cx="4204997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sr-Latn-RS" dirty="0" smtClean="0">
              <a:latin typeface="CMU Serif" pitchFamily="2" charset="0"/>
              <a:ea typeface="CMU Serif" pitchFamily="2" charset="0"/>
              <a:cs typeface="CMU Serif" pitchFamily="2" charset="0"/>
            </a:endParaRPr>
          </a:p>
          <a:p>
            <a:r>
              <a:rPr lang="sr-Latn-RS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    detekcija ivica</a:t>
            </a:r>
            <a:r>
              <a:rPr lang="sr-Latn-RS" baseline="-25000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1</a:t>
            </a:r>
            <a:r>
              <a:rPr lang="sr-Latn-RS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 = dilatacija – f</a:t>
            </a:r>
          </a:p>
          <a:p>
            <a:r>
              <a:rPr lang="sr-Latn-RS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    detekcija ivica</a:t>
            </a:r>
            <a:r>
              <a:rPr lang="sr-Latn-RS" baseline="-25000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2</a:t>
            </a:r>
            <a:r>
              <a:rPr lang="sr-Latn-RS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 = f – erozija</a:t>
            </a:r>
          </a:p>
          <a:p>
            <a:r>
              <a:rPr lang="sr-Latn-RS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    detekcija ivica</a:t>
            </a:r>
            <a:r>
              <a:rPr lang="sr-Latn-RS" baseline="-25000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3</a:t>
            </a:r>
            <a:r>
              <a:rPr lang="sr-Latn-RS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 = dilatacija – erozija</a:t>
            </a:r>
          </a:p>
          <a:p>
            <a:endParaRPr lang="sr-Latn-RS" dirty="0" smtClean="0">
              <a:latin typeface="CMU Serif" pitchFamily="2" charset="0"/>
              <a:ea typeface="CMU Serif" pitchFamily="2" charset="0"/>
              <a:cs typeface="CMU Serif" pitchFamily="2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172200" y="1371600"/>
            <a:ext cx="10198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r-Latn-RS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f  - slika</a:t>
            </a:r>
            <a:endParaRPr lang="sr-Latn-RS">
              <a:latin typeface="CMU Serif" pitchFamily="2" charset="0"/>
              <a:ea typeface="CMU Serif" pitchFamily="2" charset="0"/>
              <a:cs typeface="CMU Serif" pitchFamily="2" charset="0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05400" y="1828800"/>
            <a:ext cx="2952750" cy="23027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smtClean="0"/>
              <a:t>Morfološka obrada slike: operatori</a:t>
            </a:r>
            <a:endParaRPr lang="sr-Latn-RS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 cstate="print"/>
          <a:srcRect l="15131" t="4480" r="16812" b="4480"/>
          <a:stretch>
            <a:fillRect/>
          </a:stretch>
        </p:blipFill>
        <p:spPr bwMode="auto">
          <a:xfrm>
            <a:off x="5520354" y="3224581"/>
            <a:ext cx="3623646" cy="36334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 cstate="print"/>
          <a:srcRect l="15131" t="4480" r="16812" b="4480"/>
          <a:stretch>
            <a:fillRect/>
          </a:stretch>
        </p:blipFill>
        <p:spPr bwMode="auto">
          <a:xfrm>
            <a:off x="0" y="3224581"/>
            <a:ext cx="3623652" cy="36334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Rectangle 9"/>
          <p:cNvSpPr/>
          <p:nvPr/>
        </p:nvSpPr>
        <p:spPr>
          <a:xfrm>
            <a:off x="228600" y="1828800"/>
            <a:ext cx="338426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sr-Latn-RS" dirty="0" smtClean="0">
              <a:latin typeface="CMU Serif" pitchFamily="2" charset="0"/>
              <a:ea typeface="CMU Serif" pitchFamily="2" charset="0"/>
              <a:cs typeface="CMU Serif" pitchFamily="2" charset="0"/>
            </a:endParaRPr>
          </a:p>
          <a:p>
            <a:r>
              <a:rPr lang="sr-Latn-RS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 detekcija ivica</a:t>
            </a:r>
            <a:r>
              <a:rPr lang="en-US" baseline="-25000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1</a:t>
            </a:r>
            <a:r>
              <a:rPr lang="sr-Latn-RS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 = dilatacija – f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smtClean="0"/>
              <a:t>Morfološka obrada slike: operatori</a:t>
            </a:r>
            <a:endParaRPr lang="sr-Latn-RS"/>
          </a:p>
        </p:txBody>
      </p:sp>
      <p:sp>
        <p:nvSpPr>
          <p:cNvPr id="5" name="Rectangle 4"/>
          <p:cNvSpPr/>
          <p:nvPr/>
        </p:nvSpPr>
        <p:spPr>
          <a:xfrm>
            <a:off x="228600" y="1828800"/>
            <a:ext cx="311655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sr-Latn-RS" dirty="0" smtClean="0">
              <a:latin typeface="CMU Serif" pitchFamily="2" charset="0"/>
              <a:ea typeface="CMU Serif" pitchFamily="2" charset="0"/>
              <a:cs typeface="CMU Serif" pitchFamily="2" charset="0"/>
            </a:endParaRPr>
          </a:p>
          <a:p>
            <a:r>
              <a:rPr lang="sr-Latn-RS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 detekcija ivica</a:t>
            </a:r>
            <a:r>
              <a:rPr lang="sr-Latn-RS" baseline="-25000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2</a:t>
            </a:r>
            <a:r>
              <a:rPr lang="sr-Latn-RS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 = f – erozija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 cstate="print"/>
          <a:srcRect l="15131" t="4480" r="16812" b="4480"/>
          <a:stretch>
            <a:fillRect/>
          </a:stretch>
        </p:blipFill>
        <p:spPr bwMode="auto">
          <a:xfrm>
            <a:off x="0" y="3224581"/>
            <a:ext cx="3623652" cy="36334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/>
          <a:srcRect l="15131" t="4480" r="16812" b="4480"/>
          <a:stretch>
            <a:fillRect/>
          </a:stretch>
        </p:blipFill>
        <p:spPr bwMode="auto">
          <a:xfrm>
            <a:off x="5520354" y="3224590"/>
            <a:ext cx="3623646" cy="36334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smtClean="0"/>
              <a:t>Morfološka obrada slike: operatori</a:t>
            </a:r>
            <a:endParaRPr lang="sr-Latn-RS"/>
          </a:p>
        </p:txBody>
      </p:sp>
      <p:sp>
        <p:nvSpPr>
          <p:cNvPr id="5" name="Rectangle 4"/>
          <p:cNvSpPr/>
          <p:nvPr/>
        </p:nvSpPr>
        <p:spPr>
          <a:xfrm>
            <a:off x="228600" y="1828800"/>
            <a:ext cx="397416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sr-Latn-RS" dirty="0" smtClean="0">
              <a:latin typeface="CMU Serif" pitchFamily="2" charset="0"/>
              <a:ea typeface="CMU Serif" pitchFamily="2" charset="0"/>
              <a:cs typeface="CMU Serif" pitchFamily="2" charset="0"/>
            </a:endParaRPr>
          </a:p>
          <a:p>
            <a:r>
              <a:rPr lang="sr-Latn-RS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 detekcija ivica</a:t>
            </a:r>
            <a:r>
              <a:rPr lang="sr-Latn-RS" baseline="-25000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3</a:t>
            </a:r>
            <a:r>
              <a:rPr lang="sr-Latn-RS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 = dilatacija – erozija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 cstate="print"/>
          <a:srcRect l="15131" t="4480" r="16812" b="4480"/>
          <a:stretch>
            <a:fillRect/>
          </a:stretch>
        </p:blipFill>
        <p:spPr bwMode="auto">
          <a:xfrm>
            <a:off x="0" y="3224581"/>
            <a:ext cx="3623652" cy="36334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/>
          <a:srcRect l="15131" t="4480" r="16812" b="4480"/>
          <a:stretch>
            <a:fillRect/>
          </a:stretch>
        </p:blipFill>
        <p:spPr bwMode="auto">
          <a:xfrm>
            <a:off x="5520354" y="3224581"/>
            <a:ext cx="3623646" cy="36334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smtClean="0"/>
              <a:t>Morfološka obrada slike: operatori</a:t>
            </a:r>
            <a:endParaRPr lang="sr-Latn-RS"/>
          </a:p>
        </p:txBody>
      </p:sp>
      <p:sp>
        <p:nvSpPr>
          <p:cNvPr id="5" name="Rectangle 4"/>
          <p:cNvSpPr/>
          <p:nvPr/>
        </p:nvSpPr>
        <p:spPr>
          <a:xfrm>
            <a:off x="535739" y="2438400"/>
            <a:ext cx="8589211" cy="23698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sr-Latn-RS" dirty="0" smtClean="0">
              <a:latin typeface="CMU Serif" pitchFamily="2" charset="0"/>
              <a:ea typeface="CMU Serif" pitchFamily="2" charset="0"/>
              <a:cs typeface="CMU Serif" pitchFamily="2" charset="0"/>
            </a:endParaRPr>
          </a:p>
          <a:p>
            <a:r>
              <a:rPr lang="sr-Latn-RS" sz="2800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Vreme izvršavanja erozije na slici veličine NxN?</a:t>
            </a:r>
          </a:p>
          <a:p>
            <a:r>
              <a:rPr lang="sr-Latn-RS" sz="2800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	Ako procesiramo svaki piksel mora O(N</a:t>
            </a:r>
            <a:r>
              <a:rPr lang="sr-Latn-RS" sz="2800" baseline="30000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2</a:t>
            </a:r>
            <a:r>
              <a:rPr lang="sr-Latn-RS" sz="2800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)</a:t>
            </a:r>
          </a:p>
          <a:p>
            <a:r>
              <a:rPr lang="sr-Latn-RS" sz="2800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	Ako pratimo samo ivice objekata, postoje O(N)</a:t>
            </a:r>
          </a:p>
          <a:p>
            <a:r>
              <a:rPr lang="sr-Latn-RS" sz="2800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		Videti </a:t>
            </a:r>
            <a:r>
              <a:rPr lang="sr-Latn-RS" sz="2800" i="1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Vincent’s theorem</a:t>
            </a:r>
            <a:endParaRPr lang="sr-Latn-RS" i="1" dirty="0" smtClean="0">
              <a:latin typeface="CMU Serif" pitchFamily="2" charset="0"/>
              <a:ea typeface="CMU Serif" pitchFamily="2" charset="0"/>
              <a:cs typeface="CMU Serif" pitchFamily="2" charset="0"/>
            </a:endParaRPr>
          </a:p>
          <a:p>
            <a:endParaRPr lang="sr-Latn-RS" dirty="0" smtClean="0">
              <a:solidFill>
                <a:srgbClr val="FF0000"/>
              </a:solidFill>
              <a:latin typeface="CMU Serif" pitchFamily="2" charset="0"/>
              <a:ea typeface="CMU Serif" pitchFamily="2" charset="0"/>
              <a:cs typeface="CMU Serif" pitchFamily="2" charset="0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Latn-BA" smtClean="0"/>
              <a:t>Konvolucija</a:t>
            </a:r>
            <a:endParaRPr lang="sr-Latn-BA"/>
          </a:p>
        </p:txBody>
      </p:sp>
      <p:sp>
        <p:nvSpPr>
          <p:cNvPr id="5" name="Rectangle 4"/>
          <p:cNvSpPr/>
          <p:nvPr/>
        </p:nvSpPr>
        <p:spPr>
          <a:xfrm>
            <a:off x="535739" y="2438400"/>
            <a:ext cx="8037778" cy="20313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r-Latn-BA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Konvolucija je operacija definisana nad funkcijama</a:t>
            </a:r>
          </a:p>
          <a:p>
            <a:r>
              <a:rPr lang="sr-Latn-BA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	Posto smo definisali slike kao funkcije, onda je možemo primeniti na</a:t>
            </a:r>
            <a:br>
              <a:rPr lang="sr-Latn-BA" smtClean="0">
                <a:latin typeface="CMU Serif" pitchFamily="2" charset="0"/>
                <a:ea typeface="CMU Serif" pitchFamily="2" charset="0"/>
                <a:cs typeface="CMU Serif" pitchFamily="2" charset="0"/>
              </a:rPr>
            </a:br>
            <a:r>
              <a:rPr lang="sr-Latn-BA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	slikama</a:t>
            </a:r>
          </a:p>
          <a:p>
            <a:r>
              <a:rPr lang="sr-Latn-BA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Tipicna primena je množenje polinoma.</a:t>
            </a:r>
          </a:p>
          <a:p>
            <a:endParaRPr lang="sr-Latn-BA" smtClean="0">
              <a:latin typeface="CMU Serif" pitchFamily="2" charset="0"/>
              <a:ea typeface="CMU Serif" pitchFamily="2" charset="0"/>
              <a:cs typeface="CMU Serif" pitchFamily="2" charset="0"/>
            </a:endParaRPr>
          </a:p>
          <a:p>
            <a:r>
              <a:rPr lang="sr-Latn-BA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Primer 1D:</a:t>
            </a:r>
          </a:p>
          <a:p>
            <a:endParaRPr lang="sr-Latn-BA" smtClean="0">
              <a:solidFill>
                <a:srgbClr val="FF0000"/>
              </a:solidFill>
              <a:latin typeface="CMU Serif" pitchFamily="2" charset="0"/>
              <a:ea typeface="CMU Serif" pitchFamily="2" charset="0"/>
              <a:cs typeface="CMU Serif" pitchFamily="2" charset="0"/>
            </a:endParaRPr>
          </a:p>
        </p:txBody>
      </p:sp>
      <p:pic>
        <p:nvPicPr>
          <p:cNvPr id="1026" name="Picture 2" descr="Convolution of box signal with itself2.gif"/>
          <p:cNvPicPr>
            <a:picLocks noChangeAspect="1" noChangeArrowheads="1" noCrop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11763" y="4343400"/>
            <a:ext cx="7520474" cy="23622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6" name="Picture 2" descr="http://assets.devx.com/articlefigs/22293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29000" y="1491532"/>
            <a:ext cx="5524500" cy="5128178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BA" smtClean="0"/>
              <a:t>Konvolucija</a:t>
            </a:r>
            <a:endParaRPr lang="sr-Latn-B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sr-Latn-BA" sz="2800" dirty="0" smtClean="0"/>
              <a:t>Primer 2D</a:t>
            </a:r>
          </a:p>
          <a:p>
            <a:endParaRPr lang="sr-Latn-BA" sz="2800" dirty="0" smtClean="0"/>
          </a:p>
          <a:p>
            <a:r>
              <a:rPr lang="sr-Latn-BA" sz="2800" dirty="0" smtClean="0"/>
              <a:t>Konvolucija</a:t>
            </a:r>
            <a:br>
              <a:rPr lang="sr-Latn-BA" sz="2800" dirty="0" smtClean="0"/>
            </a:br>
            <a:r>
              <a:rPr lang="sr-Latn-BA" sz="2800" dirty="0" smtClean="0"/>
              <a:t>slike korišćenjem</a:t>
            </a:r>
            <a:br>
              <a:rPr lang="sr-Latn-BA" sz="2800" dirty="0" smtClean="0"/>
            </a:br>
            <a:r>
              <a:rPr lang="sr-Latn-BA" sz="2800" dirty="0" smtClean="0"/>
              <a:t>male slike</a:t>
            </a:r>
            <a:br>
              <a:rPr lang="sr-Latn-BA" sz="2800" dirty="0" smtClean="0"/>
            </a:br>
            <a:r>
              <a:rPr lang="sr-Latn-BA" sz="2800" dirty="0" smtClean="0"/>
              <a:t>koja se često</a:t>
            </a:r>
            <a:br>
              <a:rPr lang="sr-Latn-BA" sz="2800" dirty="0" smtClean="0"/>
            </a:br>
            <a:r>
              <a:rPr lang="sr-Latn-BA" sz="2800" dirty="0" smtClean="0"/>
              <a:t>naziva </a:t>
            </a:r>
            <a:r>
              <a:rPr lang="sr-Latn-BA" sz="2800" i="1" dirty="0" smtClean="0"/>
              <a:t>kernel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BA" dirty="0" smtClean="0"/>
              <a:t>Konvolucija</a:t>
            </a:r>
            <a:r>
              <a:rPr lang="en-US" dirty="0" smtClean="0"/>
              <a:t>: low pass filter</a:t>
            </a:r>
            <a:endParaRPr lang="sr-Latn-BA" dirty="0"/>
          </a:p>
        </p:txBody>
      </p:sp>
      <p:grpSp>
        <p:nvGrpSpPr>
          <p:cNvPr id="20" name="Group 19"/>
          <p:cNvGrpSpPr/>
          <p:nvPr/>
        </p:nvGrpSpPr>
        <p:grpSpPr>
          <a:xfrm>
            <a:off x="838200" y="1435099"/>
            <a:ext cx="7395924" cy="5188268"/>
            <a:chOff x="1545065" y="1435100"/>
            <a:chExt cx="5689173" cy="3990975"/>
          </a:xfrm>
        </p:grpSpPr>
        <p:pic>
          <p:nvPicPr>
            <p:cNvPr id="53260" name="Picture 1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909763" y="1435100"/>
              <a:ext cx="5324475" cy="399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53261" name="Picture 1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545065" y="1435100"/>
              <a:ext cx="5324475" cy="399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BA" dirty="0" smtClean="0"/>
              <a:t>Konvolucija</a:t>
            </a:r>
            <a:r>
              <a:rPr lang="en-US" dirty="0" smtClean="0"/>
              <a:t>: high pass filter</a:t>
            </a:r>
            <a:endParaRPr lang="sr-Latn-BA" dirty="0"/>
          </a:p>
        </p:txBody>
      </p:sp>
      <p:grpSp>
        <p:nvGrpSpPr>
          <p:cNvPr id="19" name="Group 18"/>
          <p:cNvGrpSpPr/>
          <p:nvPr/>
        </p:nvGrpSpPr>
        <p:grpSpPr>
          <a:xfrm>
            <a:off x="838200" y="1435096"/>
            <a:ext cx="7395924" cy="5188268"/>
            <a:chOff x="1545065" y="1435100"/>
            <a:chExt cx="5689173" cy="3990975"/>
          </a:xfrm>
        </p:grpSpPr>
        <p:pic>
          <p:nvPicPr>
            <p:cNvPr id="54276" name="Picture 4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909763" y="1435100"/>
              <a:ext cx="5324475" cy="399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54277" name="Picture 5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545065" y="1435100"/>
              <a:ext cx="5324475" cy="399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 smtClean="0"/>
              <a:t>Svetlost kao elektro</a:t>
            </a:r>
            <a:r>
              <a:rPr lang="en-US" dirty="0" smtClean="0"/>
              <a:t>-</a:t>
            </a:r>
            <a:r>
              <a:rPr lang="sr-Latn-RS" dirty="0" smtClean="0"/>
              <a:t>magnetno zračenje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endParaRPr lang="sr-Latn-RS" dirty="0" smtClean="0"/>
          </a:p>
          <a:p>
            <a:endParaRPr lang="sr-Latn-RS" dirty="0" smtClean="0"/>
          </a:p>
          <a:p>
            <a:endParaRPr lang="sr-Latn-RS" dirty="0" smtClean="0"/>
          </a:p>
          <a:p>
            <a:endParaRPr lang="sr-Latn-RS" dirty="0" smtClean="0"/>
          </a:p>
          <a:p>
            <a:endParaRPr lang="sr-Latn-RS" dirty="0" smtClean="0"/>
          </a:p>
          <a:p>
            <a:endParaRPr lang="sr-Latn-RS" dirty="0" smtClean="0"/>
          </a:p>
          <a:p>
            <a:endParaRPr lang="sr-Latn-RS" dirty="0" smtClean="0"/>
          </a:p>
          <a:p>
            <a:endParaRPr lang="sr-Latn-RS" dirty="0" smtClean="0"/>
          </a:p>
          <a:p>
            <a:endParaRPr lang="sr-Latn-RS" dirty="0" smtClean="0"/>
          </a:p>
          <a:p>
            <a:r>
              <a:rPr lang="sr-Latn-RS" sz="2200" dirty="0" smtClean="0"/>
              <a:t>vidljive talasne dužine za prosečnog čoveka 390nm – 750nm</a:t>
            </a:r>
          </a:p>
        </p:txBody>
      </p:sp>
      <p:pic>
        <p:nvPicPr>
          <p:cNvPr id="4" name="Picture 2" descr="http://quarknet.fnal.gov/fnal-uc/quarknet-summer-research/QNET2010/Astronomy/em_spectrum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13127" y="1389744"/>
            <a:ext cx="7517747" cy="47244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228600" y="1295400"/>
            <a:ext cx="8686800" cy="5410200"/>
            <a:chOff x="-381000" y="0"/>
            <a:chExt cx="10753725" cy="7105650"/>
          </a:xfrm>
        </p:grpSpPr>
        <p:pic>
          <p:nvPicPr>
            <p:cNvPr id="55298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-381000" y="3352800"/>
              <a:ext cx="4276725" cy="37528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55305" name="Picture 9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857500" y="3352800"/>
              <a:ext cx="4276725" cy="37528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55301" name="Picture 5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096000" y="3352800"/>
              <a:ext cx="4276725" cy="37528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55302" name="Picture 6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6367201" y="0"/>
              <a:ext cx="3876675" cy="29057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55303" name="Picture 7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-109799" y="0"/>
              <a:ext cx="3876675" cy="29057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55304" name="Picture 8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3128702" y="0"/>
              <a:ext cx="3876675" cy="29057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BA" smtClean="0"/>
              <a:t>Konvolucija: matrica preciznosti</a:t>
            </a:r>
            <a:endParaRPr lang="sr-Latn-BA"/>
          </a:p>
        </p:txBody>
      </p:sp>
      <p:sp>
        <p:nvSpPr>
          <p:cNvPr id="8" name="TextBox 7"/>
          <p:cNvSpPr txBox="1"/>
          <p:nvPr/>
        </p:nvSpPr>
        <p:spPr>
          <a:xfrm>
            <a:off x="1943100" y="3429000"/>
            <a:ext cx="525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Latn-BA" dirty="0" smtClean="0"/>
              <a:t>Matrica preciznosti u log skali za slike ispod</a:t>
            </a:r>
            <a:endParaRPr lang="sr-Latn-BA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wotwedid.files.wordpress.com/2013/04/camera-obscura-diagram.jpg"/>
          <p:cNvPicPr>
            <a:picLocks noChangeAspect="1" noChangeArrowheads="1"/>
          </p:cNvPicPr>
          <p:nvPr/>
        </p:nvPicPr>
        <p:blipFill>
          <a:blip r:embed="rId2" cstate="print"/>
          <a:srcRect t="1158"/>
          <a:stretch>
            <a:fillRect/>
          </a:stretch>
        </p:blipFill>
        <p:spPr bwMode="auto">
          <a:xfrm>
            <a:off x="610500" y="1447800"/>
            <a:ext cx="7923001" cy="5380639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 smtClean="0"/>
              <a:t>Senzori za generisanje slike</a:t>
            </a:r>
            <a:br>
              <a:rPr lang="sr-Latn-RS" dirty="0" smtClean="0"/>
            </a:br>
            <a:r>
              <a:rPr lang="sr-Latn-RS" dirty="0" smtClean="0"/>
              <a:t>camera obscura</a:t>
            </a:r>
            <a:endParaRPr lang="sr-Latn-RS" dirty="0"/>
          </a:p>
        </p:txBody>
      </p:sp>
      <p:sp>
        <p:nvSpPr>
          <p:cNvPr id="14" name="Oval 13"/>
          <p:cNvSpPr/>
          <p:nvPr/>
        </p:nvSpPr>
        <p:spPr>
          <a:xfrm>
            <a:off x="6096000" y="2971800"/>
            <a:ext cx="1981200" cy="24384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/>
          <p:cNvCxnSpPr/>
          <p:nvPr/>
        </p:nvCxnSpPr>
        <p:spPr>
          <a:xfrm flipH="1">
            <a:off x="7086600" y="1676400"/>
            <a:ext cx="990600" cy="1295400"/>
          </a:xfrm>
          <a:prstGeom prst="straightConnector1">
            <a:avLst/>
          </a:prstGeom>
          <a:ln w="2540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6248400" y="1524000"/>
            <a:ext cx="2209800" cy="369332"/>
          </a:xfrm>
          <a:prstGeom prst="rect">
            <a:avLst/>
          </a:prstGeom>
          <a:solidFill>
            <a:schemeClr val="bg1">
              <a:alpha val="6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sr-Latn-RS" dirty="0" smtClean="0"/>
              <a:t>Ravan projekcije slike</a:t>
            </a:r>
            <a:endParaRPr lang="sr-Latn-RS" dirty="0"/>
          </a:p>
        </p:txBody>
      </p:sp>
      <p:sp>
        <p:nvSpPr>
          <p:cNvPr id="18" name="Oval 17"/>
          <p:cNvSpPr/>
          <p:nvPr/>
        </p:nvSpPr>
        <p:spPr>
          <a:xfrm>
            <a:off x="4038600" y="3864769"/>
            <a:ext cx="533400" cy="5334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/>
          <p:cNvCxnSpPr/>
          <p:nvPr/>
        </p:nvCxnSpPr>
        <p:spPr>
          <a:xfrm flipH="1">
            <a:off x="4495800" y="3124200"/>
            <a:ext cx="381000" cy="740569"/>
          </a:xfrm>
          <a:prstGeom prst="straightConnector1">
            <a:avLst/>
          </a:prstGeom>
          <a:ln w="2540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4191000" y="2514600"/>
            <a:ext cx="1981200" cy="369332"/>
          </a:xfrm>
          <a:prstGeom prst="rect">
            <a:avLst/>
          </a:prstGeom>
          <a:solidFill>
            <a:schemeClr val="bg1">
              <a:alpha val="6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sr-Latn-RS" dirty="0" smtClean="0"/>
              <a:t>Mali otvor</a:t>
            </a:r>
            <a:endParaRPr lang="sr-Latn-RS" dirty="0"/>
          </a:p>
        </p:txBody>
      </p:sp>
      <p:sp>
        <p:nvSpPr>
          <p:cNvPr id="23" name="TextBox 22"/>
          <p:cNvSpPr txBox="1"/>
          <p:nvPr/>
        </p:nvSpPr>
        <p:spPr>
          <a:xfrm>
            <a:off x="304800" y="2743200"/>
            <a:ext cx="1981200" cy="369332"/>
          </a:xfrm>
          <a:prstGeom prst="rect">
            <a:avLst/>
          </a:prstGeom>
          <a:solidFill>
            <a:schemeClr val="bg1">
              <a:alpha val="6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Original</a:t>
            </a:r>
            <a:endParaRPr lang="sr-Latn-R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sr-Latn-RS" sz="3200" dirty="0" smtClean="0"/>
              <a:t>Praktična camera, karton na prozorima, potpuni mrak sa samo jednim malim otvorom za svetlost</a:t>
            </a:r>
            <a:endParaRPr lang="sr-Latn-RS" sz="3200" dirty="0"/>
          </a:p>
        </p:txBody>
      </p:sp>
      <p:pic>
        <p:nvPicPr>
          <p:cNvPr id="21506" name="Picture 2" descr="http://i.imgur.com/KJCRDKz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14400" y="1686309"/>
            <a:ext cx="7315200" cy="4875609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7139925" y="6596390"/>
            <a:ext cx="20040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http://i.imgur.com/KJCRDKz.jpg</a:t>
            </a:r>
            <a:endParaRPr lang="en-US" sz="11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SLR Foto aparati</a:t>
            </a:r>
            <a:endParaRPr lang="en-US" dirty="0"/>
          </a:p>
        </p:txBody>
      </p:sp>
      <p:pic>
        <p:nvPicPr>
          <p:cNvPr id="22530" name="Picture 2" descr="https://www.physics.byu.edu/faculty/colton/courses/phy123-fall12/warmups/camera_lens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36729" y="1219200"/>
            <a:ext cx="6670542" cy="5420440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7850697" y="6488668"/>
            <a:ext cx="1293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RS" dirty="0" smtClean="0"/>
              <a:t>John Colton</a:t>
            </a:r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Ljudsko oko</a:t>
            </a:r>
            <a:endParaRPr lang="en-US" dirty="0"/>
          </a:p>
        </p:txBody>
      </p:sp>
      <p:pic>
        <p:nvPicPr>
          <p:cNvPr id="23554" name="Picture 2" descr="http://www.passmyexams.co.uk/GCSE/physics/images/eye_xsection_0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8467" y="1447800"/>
            <a:ext cx="7827066" cy="4800600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7531058" y="6488668"/>
            <a:ext cx="1612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/GCSE/physics/</a:t>
            </a:r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Digitalna reprezentacija slike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19100" y="1828800"/>
            <a:ext cx="8305800" cy="4430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2244</TotalTime>
  <Words>1038</Words>
  <Application>Microsoft Office PowerPoint</Application>
  <PresentationFormat>On-screen Show (4:3)</PresentationFormat>
  <Paragraphs>528</Paragraphs>
  <Slides>40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1" baseType="lpstr">
      <vt:lpstr>Office Theme</vt:lpstr>
      <vt:lpstr>Soft computing</vt:lpstr>
      <vt:lpstr>Prirodne i veštačke slike</vt:lpstr>
      <vt:lpstr>Slike: Uvod</vt:lpstr>
      <vt:lpstr>Svetlost kao elektro-magnetno zračenje</vt:lpstr>
      <vt:lpstr>Senzori za generisanje slike camera obscura</vt:lpstr>
      <vt:lpstr>Praktična camera, karton na prozorima, potpuni mrak sa samo jednim malim otvorom za svetlost</vt:lpstr>
      <vt:lpstr>SLR Foto aparati</vt:lpstr>
      <vt:lpstr>Ljudsko oko</vt:lpstr>
      <vt:lpstr>Digitalna reprezentacija slike</vt:lpstr>
      <vt:lpstr>Digitalna reprezentacija slike</vt:lpstr>
      <vt:lpstr>Digitalna reprezentacija slike</vt:lpstr>
      <vt:lpstr>Digitalna reprezentacija slike</vt:lpstr>
      <vt:lpstr>Komponente boje digitalne slike</vt:lpstr>
      <vt:lpstr>Digitalna slika</vt:lpstr>
      <vt:lpstr>Različite rezolucije raster slike</vt:lpstr>
      <vt:lpstr>Matematički model digitalne rasterske slike</vt:lpstr>
      <vt:lpstr>Matematički model digitalne rasterske slike</vt:lpstr>
      <vt:lpstr>Reprezentacija</vt:lpstr>
      <vt:lpstr>Statističke osobine slike</vt:lpstr>
      <vt:lpstr>Statističke osobine slike</vt:lpstr>
      <vt:lpstr>Statističke osobine slike</vt:lpstr>
      <vt:lpstr>Primer: Segmentacija</vt:lpstr>
      <vt:lpstr>Primer: Segmentacija</vt:lpstr>
      <vt:lpstr>Primer: Segmentacija</vt:lpstr>
      <vt:lpstr>Primer: Segmentacija</vt:lpstr>
      <vt:lpstr>Morfološka obrada slike</vt:lpstr>
      <vt:lpstr>Morfološka obrada slike: dilatacija</vt:lpstr>
      <vt:lpstr>Morfološka obrada slike: erozija</vt:lpstr>
      <vt:lpstr>Morfološka obrada slike: operatori</vt:lpstr>
      <vt:lpstr>Morfološka obrada slike: operatori</vt:lpstr>
      <vt:lpstr>Morfološka obrada slike: operatori</vt:lpstr>
      <vt:lpstr>Morfološka obrada slike: operatori</vt:lpstr>
      <vt:lpstr>Morfološka obrada slike: operatori</vt:lpstr>
      <vt:lpstr>Morfološka obrada slike: operatori</vt:lpstr>
      <vt:lpstr>Morfološka obrada slike: operatori</vt:lpstr>
      <vt:lpstr>Konvolucija</vt:lpstr>
      <vt:lpstr>Konvolucija</vt:lpstr>
      <vt:lpstr>Konvolucija: low pass filter</vt:lpstr>
      <vt:lpstr>Konvolucija: high pass filter</vt:lpstr>
      <vt:lpstr>Konvolucija: matrica preciznosti</vt:lpstr>
    </vt:vector>
  </TitlesOfParts>
  <Company>FTN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Soft computing</dc:title>
  <dc:creator>Vuk Malbasa</dc:creator>
  <cp:lastModifiedBy>Vuk Malbasa</cp:lastModifiedBy>
  <cp:revision>259</cp:revision>
  <dcterms:created xsi:type="dcterms:W3CDTF">2016-08-24T12:39:54Z</dcterms:created>
  <dcterms:modified xsi:type="dcterms:W3CDTF">2016-10-01T08:35:45Z</dcterms:modified>
</cp:coreProperties>
</file>